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162" r:id="rId4"/>
  </p:sldMasterIdLst>
  <p:notesMasterIdLst>
    <p:notesMasterId r:id="rId24"/>
  </p:notesMasterIdLst>
  <p:sldIdLst>
    <p:sldId id="2147482349" r:id="rId5"/>
    <p:sldId id="325" r:id="rId6"/>
    <p:sldId id="262" r:id="rId7"/>
    <p:sldId id="276" r:id="rId8"/>
    <p:sldId id="277" r:id="rId9"/>
    <p:sldId id="259" r:id="rId10"/>
    <p:sldId id="258" r:id="rId11"/>
    <p:sldId id="2147483647" r:id="rId12"/>
    <p:sldId id="2147483645" r:id="rId13"/>
    <p:sldId id="271" r:id="rId14"/>
    <p:sldId id="263" r:id="rId15"/>
    <p:sldId id="256" r:id="rId16"/>
    <p:sldId id="261" r:id="rId17"/>
    <p:sldId id="270" r:id="rId18"/>
    <p:sldId id="278" r:id="rId19"/>
    <p:sldId id="265" r:id="rId20"/>
    <p:sldId id="260" r:id="rId21"/>
    <p:sldId id="266" r:id="rId22"/>
    <p:sldId id="3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E91014FC-36B9-4B0A-9FFD-CDF380B15FE0}">
          <p14:sldIdLst>
            <p14:sldId id="2147482349"/>
            <p14:sldId id="325"/>
          </p14:sldIdLst>
        </p14:section>
        <p14:section name="Session Content" id="{F64245C1-7874-4EA2-B72D-8431D2651320}">
          <p14:sldIdLst>
            <p14:sldId id="262"/>
            <p14:sldId id="276"/>
            <p14:sldId id="277"/>
            <p14:sldId id="259"/>
            <p14:sldId id="258"/>
            <p14:sldId id="2147483647"/>
            <p14:sldId id="2147483645"/>
            <p14:sldId id="271"/>
            <p14:sldId id="263"/>
            <p14:sldId id="256"/>
            <p14:sldId id="261"/>
            <p14:sldId id="270"/>
            <p14:sldId id="278"/>
            <p14:sldId id="265"/>
            <p14:sldId id="260"/>
            <p14:sldId id="266"/>
          </p14:sldIdLst>
        </p14:section>
        <p14:section name="Wrapup" id="{471634B9-2FD4-418A-A706-479832398CA1}">
          <p14:sldIdLst>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82D6A2F-7AE4-9EA8-EA79-15423B38ADBA}" name="Kaitlin Lee (AG Consulting Partners Inc)" initials="KL" userId="S::v-kaitlinlee@microsoft.com::2b139994-08c4-4a12-bf38-4334ac09780a" providerId="AD"/>
  <p188:author id="{FC796B44-D488-284B-78B9-07D62073F82D}" name="Abhijeet Raj" initials="" userId="S::rajabhijeet@microsoft.com::46f920e1-e01f-448e-916e-47521ee27d45" providerId="AD"/>
  <p188:author id="{BA4DA892-F4F4-8B6C-2489-55441FB0A538}" name="Sally Shi" initials="SS" userId="S::sashi@microsoft.com::3dd53fc4-fdbd-42d3-9029-c880e2f871dc" providerId="AD"/>
  <p188:author id="{65CCD59C-8F04-3C43-09CB-8FE830B5E1AF}" name="Mariah Grimwood (AG Consulting Partners Inc)" initials="MG" userId="S::v-magrimwood@microsoft.com::67560577-4b1c-4291-94b0-8d8251ad0ea5" providerId="AD"/>
  <p188:author id="{EB24FAEA-EDEB-42F7-141C-119781E19615}" name="Ashleigh Nyazema" initials="" userId="S::anyazema@microsoft.com::509d4e88-f1b1-4aba-a65f-e74944fe9ed0" providerId="AD"/>
  <p188:author id="{988338F8-2386-BEA0-5264-41D0497E00E2}" name="Vasavi Bhaviri Setty" initials="VS" userId="S::vabhavir@microsoft.com::915139d9-b263-46da-aee5-80aafcbd9f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1F2C"/>
    <a:srgbClr val="082C45"/>
    <a:srgbClr val="252342"/>
    <a:srgbClr val="142835"/>
    <a:srgbClr val="112633"/>
    <a:srgbClr val="71D1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44"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70F47-944E-438F-B603-2AF2421BA271}" type="datetimeFigureOut">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250EDD-C583-40D9-8484-DD55AF8D594E}" type="slidenum">
              <a:t>‹#›</a:t>
            </a:fld>
            <a:endParaRPr lang="en-US"/>
          </a:p>
        </p:txBody>
      </p:sp>
    </p:spTree>
    <p:extLst>
      <p:ext uri="{BB962C8B-B14F-4D97-AF65-F5344CB8AC3E}">
        <p14:creationId xmlns:p14="http://schemas.microsoft.com/office/powerpoint/2010/main" val="211234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10/21/2025 1:26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29359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MINUTE</a:t>
            </a:r>
          </a:p>
          <a:p>
            <a:endParaRPr lang="en-US"/>
          </a:p>
          <a:p>
            <a:r>
              <a:rPr lang="en-US"/>
              <a:t>We already saw what the end-user experience looks like in WhatsApp. So, let’s connect that to how that experience was achieved using Copilot Studio. </a:t>
            </a:r>
          </a:p>
          <a:p>
            <a:endParaRPr lang="en-US"/>
          </a:p>
          <a:p>
            <a:r>
              <a:rPr lang="en-US"/>
              <a:t>The agent was able to provide a conversational, multi-turn experience for the user by leveraging the enterprise data, applications and tools we connected it to. And that’s super easy to do with Copilot Studio’s low code interface.</a:t>
            </a:r>
          </a:p>
          <a:p>
            <a:endParaRPr lang="en-US"/>
          </a:p>
          <a:p>
            <a:r>
              <a:rPr lang="en-US"/>
              <a:t>We interacted with a few different buttons, which were powered by adaptative cards.</a:t>
            </a:r>
          </a:p>
          <a:p>
            <a:endParaRPr lang="en-US"/>
          </a:p>
          <a:p>
            <a:r>
              <a:rPr lang="en-US"/>
              <a:t>And the whole experience was secured by user authentication – and here we have a few different options to choose from: phone number, OAuth, multi-factor or a combination of any of these.</a:t>
            </a:r>
          </a:p>
          <a:p>
            <a:endParaRPr lang="en-US"/>
          </a:p>
          <a:p>
            <a:r>
              <a:rPr lang="en-US"/>
              <a:t>Now, let’s take a look at how all this was achieved from Copilot Studio</a:t>
            </a:r>
          </a:p>
        </p:txBody>
      </p:sp>
      <p:sp>
        <p:nvSpPr>
          <p:cNvPr id="4" name="Slide Number Placeholder 3"/>
          <p:cNvSpPr>
            <a:spLocks noGrp="1"/>
          </p:cNvSpPr>
          <p:nvPr>
            <p:ph type="sldNum" sz="quarter" idx="5"/>
          </p:nvPr>
        </p:nvSpPr>
        <p:spPr/>
        <p:txBody>
          <a:bodyPr/>
          <a:lstStyle/>
          <a:p>
            <a:fld id="{B1250EDD-C583-40D9-8484-DD55AF8D594E}" type="slidenum">
              <a:rPr lang="en-US" smtClean="0"/>
              <a:t>13</a:t>
            </a:fld>
            <a:endParaRPr lang="en-US"/>
          </a:p>
        </p:txBody>
      </p:sp>
    </p:spTree>
    <p:extLst>
      <p:ext uri="{BB962C8B-B14F-4D97-AF65-F5344CB8AC3E}">
        <p14:creationId xmlns:p14="http://schemas.microsoft.com/office/powerpoint/2010/main" val="2798486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MINUTE</a:t>
            </a:r>
          </a:p>
        </p:txBody>
      </p:sp>
      <p:sp>
        <p:nvSpPr>
          <p:cNvPr id="4" name="Slide Number Placeholder 3"/>
          <p:cNvSpPr>
            <a:spLocks noGrp="1"/>
          </p:cNvSpPr>
          <p:nvPr>
            <p:ph type="sldNum" sz="quarter" idx="5"/>
          </p:nvPr>
        </p:nvSpPr>
        <p:spPr/>
        <p:txBody>
          <a:bodyPr/>
          <a:lstStyle/>
          <a:p>
            <a:fld id="{B1250EDD-C583-40D9-8484-DD55AF8D594E}" type="slidenum">
              <a:rPr lang="en-US" smtClean="0"/>
              <a:t>14</a:t>
            </a:fld>
            <a:endParaRPr lang="en-US"/>
          </a:p>
        </p:txBody>
      </p:sp>
    </p:spTree>
    <p:extLst>
      <p:ext uri="{BB962C8B-B14F-4D97-AF65-F5344CB8AC3E}">
        <p14:creationId xmlns:p14="http://schemas.microsoft.com/office/powerpoint/2010/main" val="3260766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2 MINUTES</a:t>
            </a:r>
            <a:br>
              <a:rPr lang="en-US"/>
            </a:br>
            <a:r>
              <a:rPr lang="en-US"/>
              <a:t>In Dispute, the Orchestrator by itself calls a topic which was created to handle disputes</a:t>
            </a:r>
            <a:endParaRPr lang="en-IN"/>
          </a:p>
        </p:txBody>
      </p:sp>
      <p:sp>
        <p:nvSpPr>
          <p:cNvPr id="4" name="Slide Number Placeholder 3"/>
          <p:cNvSpPr>
            <a:spLocks noGrp="1"/>
          </p:cNvSpPr>
          <p:nvPr>
            <p:ph type="sldNum" sz="quarter" idx="5"/>
          </p:nvPr>
        </p:nvSpPr>
        <p:spPr/>
        <p:txBody>
          <a:bodyPr/>
          <a:lstStyle/>
          <a:p>
            <a:fld id="{B1250EDD-C583-40D9-8484-DD55AF8D594E}" type="slidenum">
              <a:rPr lang="en-IN" smtClean="0"/>
              <a:t>15</a:t>
            </a:fld>
            <a:endParaRPr lang="en-IN"/>
          </a:p>
        </p:txBody>
      </p:sp>
    </p:spTree>
    <p:extLst>
      <p:ext uri="{BB962C8B-B14F-4D97-AF65-F5344CB8AC3E}">
        <p14:creationId xmlns:p14="http://schemas.microsoft.com/office/powerpoint/2010/main" val="2666646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95A49-C625-3918-3173-35F3910315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5C85BB-6131-B7FC-EF1A-453B81403F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3B5EC1-4AC2-B3A7-2F64-4FC7419BF0D9}"/>
              </a:ext>
            </a:extLst>
          </p:cNvPr>
          <p:cNvSpPr>
            <a:spLocks noGrp="1"/>
          </p:cNvSpPr>
          <p:nvPr>
            <p:ph type="body" idx="1"/>
          </p:nvPr>
        </p:nvSpPr>
        <p:spPr/>
        <p:txBody>
          <a:bodyPr/>
          <a:lstStyle/>
          <a:p>
            <a:r>
              <a:rPr lang="en-US" sz="1200" b="1" i="0" kern="1200">
                <a:solidFill>
                  <a:schemeClr val="tx1"/>
                </a:solidFill>
                <a:effectLst/>
                <a:latin typeface="+mn-lt"/>
                <a:ea typeface="+mn-ea"/>
                <a:cs typeface="+mn-cs"/>
              </a:rPr>
              <a:t>3 MINUTES</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Adaptive cards allow you to write platform-agnostic UI snippets in JSON that are interpreted into native UI when delivered to specific apps. However, WhatsApp agents only support the following three types of adaptive cards: interactive actions, choice, and open URL.</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the </a:t>
            </a:r>
            <a:r>
              <a:rPr lang="en-US" sz="1200" b="0" i="1" kern="1200">
                <a:solidFill>
                  <a:schemeClr val="tx1"/>
                </a:solidFill>
                <a:effectLst/>
                <a:latin typeface="+mn-lt"/>
                <a:ea typeface="+mn-ea"/>
                <a:cs typeface="+mn-cs"/>
              </a:rPr>
              <a:t>Interactive Actions</a:t>
            </a:r>
            <a:r>
              <a:rPr lang="en-US" sz="1200" b="0" i="0" kern="1200">
                <a:solidFill>
                  <a:schemeClr val="tx1"/>
                </a:solidFill>
                <a:effectLst/>
                <a:latin typeface="+mn-lt"/>
                <a:ea typeface="+mn-ea"/>
                <a:cs typeface="+mn-cs"/>
              </a:rPr>
              <a:t> adaptive card to allow end-users to select one of up to three options in the form of buttons. This method of selecting from multiple options is quicker for the end-user, with fewer steps, than the alternative method of selecting from a list of options (the </a:t>
            </a:r>
            <a:r>
              <a:rPr lang="en-US" sz="1200" b="0" i="1" kern="1200">
                <a:solidFill>
                  <a:schemeClr val="tx1"/>
                </a:solidFill>
                <a:effectLst/>
                <a:latin typeface="+mn-lt"/>
                <a:ea typeface="+mn-ea"/>
                <a:cs typeface="+mn-cs"/>
              </a:rPr>
              <a:t>Choice</a:t>
            </a:r>
            <a:r>
              <a:rPr lang="en-US" sz="1200" b="0" i="0" kern="1200">
                <a:solidFill>
                  <a:schemeClr val="tx1"/>
                </a:solidFill>
                <a:effectLst/>
                <a:latin typeface="+mn-lt"/>
                <a:ea typeface="+mn-ea"/>
                <a:cs typeface="+mn-cs"/>
              </a:rPr>
              <a:t> adaptive card method). However, the Interactive actions adaptive card can't be used for more than three buttons. </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the </a:t>
            </a:r>
            <a:r>
              <a:rPr lang="en-US" sz="1200" b="0" i="1" kern="1200">
                <a:solidFill>
                  <a:schemeClr val="tx1"/>
                </a:solidFill>
                <a:effectLst/>
                <a:latin typeface="+mn-lt"/>
                <a:ea typeface="+mn-ea"/>
                <a:cs typeface="+mn-cs"/>
              </a:rPr>
              <a:t>Choice</a:t>
            </a:r>
            <a:r>
              <a:rPr lang="en-US" sz="1200" b="0" i="0" kern="1200">
                <a:solidFill>
                  <a:schemeClr val="tx1"/>
                </a:solidFill>
                <a:effectLst/>
                <a:latin typeface="+mn-lt"/>
                <a:ea typeface="+mn-ea"/>
                <a:cs typeface="+mn-cs"/>
              </a:rPr>
              <a:t> adaptive card to allow end-users to select one option from up to 10 presented as a list. This adaptive card uses a text block the WhatsApp end-user must select which then displays the choice set of options. The end-user must then select one of the options, and then select </a:t>
            </a:r>
            <a:r>
              <a:rPr lang="en-US" sz="1200" b="1" i="0" kern="1200">
                <a:solidFill>
                  <a:schemeClr val="tx1"/>
                </a:solidFill>
                <a:effectLst/>
                <a:latin typeface="+mn-lt"/>
                <a:ea typeface="+mn-ea"/>
                <a:cs typeface="+mn-cs"/>
              </a:rPr>
              <a:t>Send</a:t>
            </a:r>
            <a:r>
              <a:rPr lang="en-US" sz="1200" b="0" i="0" kern="1200">
                <a:solidFill>
                  <a:schemeClr val="tx1"/>
                </a:solidFill>
                <a:effectLst/>
                <a:latin typeface="+mn-lt"/>
                <a:ea typeface="+mn-ea"/>
                <a:cs typeface="+mn-cs"/>
              </a:rPr>
              <a:t>. </a:t>
            </a:r>
          </a:p>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the </a:t>
            </a:r>
            <a:r>
              <a:rPr lang="en-US" sz="1200" b="0" i="1" kern="1200">
                <a:solidFill>
                  <a:schemeClr val="tx1"/>
                </a:solidFill>
                <a:effectLst/>
                <a:latin typeface="+mn-lt"/>
                <a:ea typeface="+mn-ea"/>
                <a:cs typeface="+mn-cs"/>
              </a:rPr>
              <a:t>Open URL</a:t>
            </a:r>
            <a:r>
              <a:rPr lang="en-US" sz="1200" b="0" i="0" kern="1200">
                <a:solidFill>
                  <a:schemeClr val="tx1"/>
                </a:solidFill>
                <a:effectLst/>
                <a:latin typeface="+mn-lt"/>
                <a:ea typeface="+mn-ea"/>
                <a:cs typeface="+mn-cs"/>
              </a:rPr>
              <a:t> adaptive card to send an end-user to a website. Unlike the other two adaptive cards, the Open URL adaptive card can't be invoked with the </a:t>
            </a:r>
            <a:r>
              <a:rPr lang="en-US" sz="1200" b="0" i="1" kern="1200">
                <a:solidFill>
                  <a:schemeClr val="tx1"/>
                </a:solidFill>
                <a:effectLst/>
                <a:latin typeface="+mn-lt"/>
                <a:ea typeface="+mn-ea"/>
                <a:cs typeface="+mn-cs"/>
              </a:rPr>
              <a:t>Ask with Adaptive Card</a:t>
            </a:r>
            <a:r>
              <a:rPr lang="en-US" sz="1200" b="0" i="0" kern="1200">
                <a:solidFill>
                  <a:schemeClr val="tx1"/>
                </a:solidFill>
                <a:effectLst/>
                <a:latin typeface="+mn-lt"/>
                <a:ea typeface="+mn-ea"/>
                <a:cs typeface="+mn-cs"/>
              </a:rPr>
              <a:t> functionality in Copilot Studio. Instead, you must attach this adaptive card to a message created with the </a:t>
            </a:r>
            <a:r>
              <a:rPr lang="en-US" sz="1200" b="0" i="1" kern="1200">
                <a:solidFill>
                  <a:schemeClr val="tx1"/>
                </a:solidFill>
                <a:effectLst/>
                <a:latin typeface="+mn-lt"/>
                <a:ea typeface="+mn-ea"/>
                <a:cs typeface="+mn-cs"/>
              </a:rPr>
              <a:t>Send a message</a:t>
            </a:r>
            <a:r>
              <a:rPr lang="en-US" sz="1200" b="0" i="0" kern="1200">
                <a:solidFill>
                  <a:schemeClr val="tx1"/>
                </a:solidFill>
                <a:effectLst/>
                <a:latin typeface="+mn-lt"/>
                <a:ea typeface="+mn-ea"/>
                <a:cs typeface="+mn-cs"/>
              </a:rPr>
              <a:t> functionality.</a:t>
            </a:r>
            <a:endParaRPr lang="en-US"/>
          </a:p>
        </p:txBody>
      </p:sp>
      <p:sp>
        <p:nvSpPr>
          <p:cNvPr id="4" name="Slide Number Placeholder 3">
            <a:extLst>
              <a:ext uri="{FF2B5EF4-FFF2-40B4-BE49-F238E27FC236}">
                <a16:creationId xmlns:a16="http://schemas.microsoft.com/office/drawing/2014/main" id="{DD4E988E-CBC3-07C1-BE24-E509BAF7A20A}"/>
              </a:ext>
            </a:extLst>
          </p:cNvPr>
          <p:cNvSpPr>
            <a:spLocks noGrp="1"/>
          </p:cNvSpPr>
          <p:nvPr>
            <p:ph type="sldNum" sz="quarter" idx="5"/>
          </p:nvPr>
        </p:nvSpPr>
        <p:spPr/>
        <p:txBody>
          <a:bodyPr/>
          <a:lstStyle/>
          <a:p>
            <a:fld id="{B1250EDD-C583-40D9-8484-DD55AF8D594E}" type="slidenum">
              <a:rPr lang="en-US" smtClean="0"/>
              <a:t>16</a:t>
            </a:fld>
            <a:endParaRPr lang="en-US"/>
          </a:p>
        </p:txBody>
      </p:sp>
    </p:spTree>
    <p:extLst>
      <p:ext uri="{BB962C8B-B14F-4D97-AF65-F5344CB8AC3E}">
        <p14:creationId xmlns:p14="http://schemas.microsoft.com/office/powerpoint/2010/main" val="3931491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3 MINUTES</a:t>
            </a:r>
          </a:p>
          <a:p>
            <a:endParaRPr lang="en-US"/>
          </a:p>
          <a:p>
            <a:r>
              <a:rPr lang="en-US"/>
              <a:t>If you want to restrict access to your agent, there are different user authentication methods available.</a:t>
            </a:r>
          </a:p>
          <a:p>
            <a:endParaRPr lang="en-US"/>
          </a:p>
          <a:p>
            <a:r>
              <a:rPr lang="en-US" b="1"/>
              <a:t>Phone Number Authentication:</a:t>
            </a:r>
            <a:br>
              <a:rPr lang="en-US"/>
            </a:br>
            <a:r>
              <a:rPr lang="en-US"/>
              <a:t>Because the core identity of WhatsApp users is a phone number, this opens up a new level of authentication unique to this channel. When a customer sends a message on WhatsApp, Copilot Studio can trigger a backend API that checks whether their phone number exists in the bank’s database.</a:t>
            </a:r>
          </a:p>
          <a:p>
            <a:r>
              <a:rPr lang="en-US"/>
              <a:t>If the number is found, the agent continues the conversation as a registered customer.</a:t>
            </a:r>
            <a:br>
              <a:rPr lang="en-US"/>
            </a:br>
            <a:r>
              <a:rPr lang="en-US"/>
              <a:t>If not, it can respond with </a:t>
            </a:r>
            <a:r>
              <a:rPr lang="en-US" i="1"/>
              <a:t>‘You are not registered with us’</a:t>
            </a:r>
            <a:r>
              <a:rPr lang="en-US"/>
              <a:t> and guide the user through a sign-up process—all managed automatically inside Copilot Studio</a:t>
            </a:r>
          </a:p>
          <a:p>
            <a:endParaRPr lang="en-US"/>
          </a:p>
          <a:p>
            <a:endParaRPr lang="en-US"/>
          </a:p>
          <a:p>
            <a:r>
              <a:rPr lang="en-US" b="1"/>
              <a:t>OAuth Integration:</a:t>
            </a:r>
            <a:br>
              <a:rPr lang="en-US"/>
            </a:br>
            <a:r>
              <a:rPr lang="en-US"/>
              <a:t>Authentication using an OAuth2 identity provider can be integrated, such as Google, Facebook, requiring your users to sign in before accessing the agent.</a:t>
            </a:r>
          </a:p>
          <a:p>
            <a:endParaRPr lang="en-US"/>
          </a:p>
          <a:p>
            <a:r>
              <a:rPr lang="en-US" b="1"/>
              <a:t>Multi-Factor Authentication (MFA):</a:t>
            </a:r>
            <a:br>
              <a:rPr lang="en-US"/>
            </a:br>
            <a:r>
              <a:rPr lang="en-US"/>
              <a:t>Multi-factor authentication is also supported. You can combine phone number verification with additional steps, such as sending a one-time password (OTP) to the user's device. </a:t>
            </a:r>
          </a:p>
          <a:p>
            <a:endParaRPr lang="en-US"/>
          </a:p>
          <a:p>
            <a:r>
              <a:rPr lang="en-US" b="1"/>
              <a:t>Combo Approaches:</a:t>
            </a:r>
            <a:br>
              <a:rPr lang="en-US"/>
            </a:br>
            <a:r>
              <a:rPr lang="en-US"/>
              <a:t>You can mix and match these methods to create a combo authentication flow, balancing convenience and security based on your business needs.</a:t>
            </a:r>
          </a:p>
        </p:txBody>
      </p:sp>
      <p:sp>
        <p:nvSpPr>
          <p:cNvPr id="4" name="Slide Number Placeholder 3"/>
          <p:cNvSpPr>
            <a:spLocks noGrp="1"/>
          </p:cNvSpPr>
          <p:nvPr>
            <p:ph type="sldNum" sz="quarter" idx="5"/>
          </p:nvPr>
        </p:nvSpPr>
        <p:spPr/>
        <p:txBody>
          <a:bodyPr/>
          <a:lstStyle/>
          <a:p>
            <a:fld id="{B1250EDD-C583-40D9-8484-DD55AF8D594E}" type="slidenum">
              <a:rPr lang="en-US" smtClean="0"/>
              <a:t>17</a:t>
            </a:fld>
            <a:endParaRPr lang="en-US"/>
          </a:p>
        </p:txBody>
      </p:sp>
    </p:spTree>
    <p:extLst>
      <p:ext uri="{BB962C8B-B14F-4D97-AF65-F5344CB8AC3E}">
        <p14:creationId xmlns:p14="http://schemas.microsoft.com/office/powerpoint/2010/main" val="431686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MINUTE</a:t>
            </a:r>
          </a:p>
          <a:p>
            <a:endParaRPr lang="en-US"/>
          </a:p>
          <a:p>
            <a:r>
              <a:rPr lang="en-US"/>
              <a:t>While today’s demo showcased banking, the same Copilot Studio and WhatsApp integration works across industries.</a:t>
            </a:r>
          </a:p>
          <a:p>
            <a:r>
              <a:rPr lang="en-US"/>
              <a:t>Retail agents can track orders and handle returns.</a:t>
            </a:r>
            <a:br>
              <a:rPr lang="en-US"/>
            </a:br>
            <a:r>
              <a:rPr lang="en-US"/>
              <a:t>Banks can manage loan applications and fraud support.</a:t>
            </a:r>
          </a:p>
          <a:p>
            <a:br>
              <a:rPr lang="en-US"/>
            </a:br>
            <a:r>
              <a:rPr lang="en-US"/>
              <a:t>Schools can automate student FAQs.</a:t>
            </a:r>
            <a:br>
              <a:rPr lang="en-US"/>
            </a:br>
            <a:br>
              <a:rPr lang="en-US"/>
            </a:br>
            <a:r>
              <a:rPr lang="en-US"/>
              <a:t>Travel brands can assist with flights and rebooking.</a:t>
            </a:r>
          </a:p>
          <a:p>
            <a:br>
              <a:rPr lang="en-US"/>
            </a:br>
            <a:r>
              <a:rPr lang="en-US"/>
              <a:t>And healthcare providers can schedule appointments and answer patient queries.</a:t>
            </a:r>
          </a:p>
          <a:p>
            <a:endParaRPr lang="en-US"/>
          </a:p>
          <a:p>
            <a:r>
              <a:rPr lang="en-US"/>
              <a:t>No matter the industry, the story is the same — Copilot Studio helps you meet your customers where they are, with secure, conversational, and intelligent experiences</a:t>
            </a:r>
          </a:p>
        </p:txBody>
      </p:sp>
      <p:sp>
        <p:nvSpPr>
          <p:cNvPr id="4" name="Slide Number Placeholder 3"/>
          <p:cNvSpPr>
            <a:spLocks noGrp="1"/>
          </p:cNvSpPr>
          <p:nvPr>
            <p:ph type="sldNum" sz="quarter" idx="5"/>
          </p:nvPr>
        </p:nvSpPr>
        <p:spPr/>
        <p:txBody>
          <a:bodyPr/>
          <a:lstStyle/>
          <a:p>
            <a:fld id="{B1250EDD-C583-40D9-8484-DD55AF8D594E}" type="slidenum">
              <a:rPr lang="en-US" smtClean="0"/>
              <a:t>18</a:t>
            </a:fld>
            <a:endParaRPr lang="en-US"/>
          </a:p>
        </p:txBody>
      </p:sp>
    </p:spTree>
    <p:extLst>
      <p:ext uri="{BB962C8B-B14F-4D97-AF65-F5344CB8AC3E}">
        <p14:creationId xmlns:p14="http://schemas.microsoft.com/office/powerpoint/2010/main" val="897419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1D5AA-2616-8162-BB24-97519489EA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6DE72-B049-B2D5-8CB8-072AB0C6BF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572A8E-902A-54AA-961E-13966B2D73B9}"/>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53152946-8ABA-9BC6-2E0F-29BA665037A1}"/>
              </a:ext>
            </a:extLst>
          </p:cNvPr>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a:extLst>
              <a:ext uri="{FF2B5EF4-FFF2-40B4-BE49-F238E27FC236}">
                <a16:creationId xmlns:a16="http://schemas.microsoft.com/office/drawing/2014/main" id="{A5BA4353-C872-8538-7E42-4D37EDCC7106}"/>
              </a:ext>
            </a:extLst>
          </p:cNvPr>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3B35462-3B5E-663E-43D4-7269A9C7A376}"/>
              </a:ext>
            </a:extLst>
          </p:cNvPr>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2025-10-21 1:26 PM</a:t>
            </a:fld>
            <a:endParaRPr lang="en-US">
              <a:solidFill>
                <a:prstClr val="black"/>
              </a:solidFill>
            </a:endParaRPr>
          </a:p>
        </p:txBody>
      </p:sp>
      <p:sp>
        <p:nvSpPr>
          <p:cNvPr id="7" name="Slide Number Placeholder 6">
            <a:extLst>
              <a:ext uri="{FF2B5EF4-FFF2-40B4-BE49-F238E27FC236}">
                <a16:creationId xmlns:a16="http://schemas.microsoft.com/office/drawing/2014/main" id="{E3B24D2D-5895-A422-2A74-36A2F7DAE6C8}"/>
              </a:ext>
            </a:extLst>
          </p:cNvPr>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19</a:t>
            </a:fld>
            <a:endParaRPr lang="en-US">
              <a:solidFill>
                <a:prstClr val="black"/>
              </a:solidFill>
            </a:endParaRPr>
          </a:p>
        </p:txBody>
      </p:sp>
    </p:spTree>
    <p:extLst>
      <p:ext uri="{BB962C8B-B14F-4D97-AF65-F5344CB8AC3E}">
        <p14:creationId xmlns:p14="http://schemas.microsoft.com/office/powerpoint/2010/main" val="391841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1003343">
              <a:buFont typeface="Arial" panose="020B0604020202020204" pitchFamily="34" charset="0"/>
              <a:buNone/>
              <a:defRPr/>
            </a:pPr>
            <a:r>
              <a:rPr lang="en-US" sz="1200" b="0">
                <a:solidFill>
                  <a:srgbClr val="000000"/>
                </a:solidFill>
                <a:latin typeface="Segoe UI"/>
              </a:rPr>
              <a:t>Let’s start with the basics: what are agents and how can they help your business?</a:t>
            </a:r>
          </a:p>
          <a:p>
            <a:pPr marL="0" indent="0" defTabSz="1003343">
              <a:buFont typeface="Arial" panose="020B0604020202020204" pitchFamily="34" charset="0"/>
              <a:buNone/>
              <a:defRPr/>
            </a:pPr>
            <a:endParaRPr lang="en-US" sz="1200" b="1">
              <a:solidFill>
                <a:srgbClr val="000000"/>
              </a:solidFill>
              <a:latin typeface="Segoe UI"/>
            </a:endParaRPr>
          </a:p>
          <a:p>
            <a:pPr marL="0" indent="0" defTabSz="1003343">
              <a:buFont typeface="Arial" panose="020B0604020202020204" pitchFamily="34" charset="0"/>
              <a:buNone/>
              <a:defRPr/>
            </a:pPr>
            <a:r>
              <a:rPr lang="en-US" sz="1200" b="1">
                <a:solidFill>
                  <a:srgbClr val="000000"/>
                </a:solidFill>
                <a:latin typeface="Segoe UI"/>
              </a:rPr>
              <a:t>Agents exist on a spectrum. </a:t>
            </a:r>
            <a:r>
              <a:rPr lang="en-US" sz="1200">
                <a:solidFill>
                  <a:srgbClr val="000000"/>
                </a:solidFill>
                <a:latin typeface="Segoe UI"/>
              </a:rPr>
              <a:t>Different organizations are at different stages of their AI transformation. Some are advanced and building the next generation of agents with autonomous capabilities. Others are still building out their AI agents to focus on getting information and completing tasks.  </a:t>
            </a:r>
          </a:p>
          <a:p>
            <a:pPr marL="0" indent="0" defTabSz="1003343">
              <a:buFont typeface="Arial" panose="020B0604020202020204" pitchFamily="34" charset="0"/>
              <a:buNone/>
              <a:defRPr/>
            </a:pPr>
            <a:endParaRPr lang="en-US" sz="1200">
              <a:solidFill>
                <a:srgbClr val="000000"/>
              </a:solidFill>
              <a:latin typeface="Segoe UI"/>
            </a:endParaRPr>
          </a:p>
          <a:p>
            <a:pPr marL="0" indent="0" defTabSz="1003343">
              <a:buFont typeface="Arial" panose="020B0604020202020204" pitchFamily="34" charset="0"/>
              <a:buNone/>
              <a:defRPr/>
            </a:pPr>
            <a:r>
              <a:rPr lang="en-US" sz="1200">
                <a:solidFill>
                  <a:srgbClr val="000000"/>
                </a:solidFill>
                <a:latin typeface="Segoe UI"/>
              </a:rPr>
              <a:t>In 2025 agents are mostly associated with the right side of autonomy. However, we believe agents live on a spectrum of capabilities:</a:t>
            </a:r>
            <a:endParaRPr lang="en-US" sz="1200" b="0">
              <a:solidFill>
                <a:srgbClr val="000000"/>
              </a:solidFill>
              <a:latin typeface="Segoe UI"/>
            </a:endParaRPr>
          </a:p>
          <a:p>
            <a:pPr marL="0" indent="0" defTabSz="1003343">
              <a:buFont typeface="Arial" panose="020B0604020202020204" pitchFamily="34" charset="0"/>
              <a:buNone/>
              <a:defRPr/>
            </a:pPr>
            <a:endParaRPr lang="en-US" sz="1200" b="1">
              <a:solidFill>
                <a:srgbClr val="000000"/>
              </a:solidFill>
              <a:latin typeface="Segoe UI"/>
            </a:endParaRPr>
          </a:p>
          <a:p>
            <a:pPr marL="0" indent="0" defTabSz="1003343">
              <a:buFont typeface="Arial" panose="020B0604020202020204" pitchFamily="34" charset="0"/>
              <a:buNone/>
              <a:defRPr/>
            </a:pPr>
            <a:r>
              <a:rPr lang="en-US" sz="1200" b="1">
                <a:solidFill>
                  <a:srgbClr val="000000"/>
                </a:solidFill>
                <a:latin typeface="Segoe UI"/>
              </a:rPr>
              <a:t>Retrieval: </a:t>
            </a:r>
            <a:r>
              <a:rPr lang="en-US" sz="1200">
                <a:solidFill>
                  <a:srgbClr val="000000"/>
                </a:solidFill>
                <a:latin typeface="Segoe UI"/>
              </a:rPr>
              <a:t>Designed with specific instructions on how to behave, their personality, and their overall objectives. They follow predefined rules and guidelines set by the creators.</a:t>
            </a:r>
          </a:p>
          <a:p>
            <a:pPr marL="0" indent="0" defTabSz="1003343">
              <a:buFont typeface="Arial" panose="020B0604020202020204" pitchFamily="34" charset="0"/>
              <a:buNone/>
              <a:defRPr/>
            </a:pPr>
            <a:endParaRPr lang="en-US" sz="1200" b="1">
              <a:solidFill>
                <a:srgbClr val="000000"/>
              </a:solidFill>
              <a:latin typeface="Segoe UI"/>
            </a:endParaRPr>
          </a:p>
          <a:p>
            <a:pPr marL="0" indent="0" defTabSz="1003343">
              <a:buFont typeface="Arial" panose="020B0604020202020204" pitchFamily="34" charset="0"/>
              <a:buNone/>
              <a:defRPr/>
            </a:pPr>
            <a:r>
              <a:rPr lang="en-US" sz="1200" b="1">
                <a:solidFill>
                  <a:srgbClr val="000000"/>
                </a:solidFill>
                <a:latin typeface="Segoe UI"/>
              </a:rPr>
              <a:t>Task: </a:t>
            </a:r>
            <a:r>
              <a:rPr lang="en-US" sz="1200">
                <a:solidFill>
                  <a:srgbClr val="000000"/>
                </a:solidFill>
                <a:latin typeface="Segoe UI"/>
              </a:rPr>
              <a:t>connected to specific workflows or processes. They operate based on knowledge, skills, and rules based automation. Their primary purpose is to automate repetitive tasks.</a:t>
            </a:r>
          </a:p>
          <a:p>
            <a:pPr marL="0" indent="0" defTabSz="1003343">
              <a:buFont typeface="Arial" panose="020B0604020202020204" pitchFamily="34" charset="0"/>
              <a:buNone/>
              <a:defRPr/>
            </a:pPr>
            <a:endParaRPr lang="en-US" sz="1200" b="1">
              <a:solidFill>
                <a:srgbClr val="000000"/>
              </a:solidFill>
              <a:latin typeface="Segoe UI"/>
            </a:endParaRPr>
          </a:p>
          <a:p>
            <a:pPr marL="0" indent="0" defTabSz="1003343">
              <a:buFont typeface="Arial" panose="020B0604020202020204" pitchFamily="34" charset="0"/>
              <a:buNone/>
              <a:defRPr/>
            </a:pPr>
            <a:r>
              <a:rPr lang="en-US" sz="1200" b="1">
                <a:solidFill>
                  <a:srgbClr val="000000"/>
                </a:solidFill>
                <a:latin typeface="Segoe UI"/>
              </a:rPr>
              <a:t>Autonomous: </a:t>
            </a:r>
            <a:r>
              <a:rPr lang="en-US" sz="1200">
                <a:solidFill>
                  <a:srgbClr val="000000"/>
                </a:solidFill>
                <a:latin typeface="Segoe UI"/>
              </a:rPr>
              <a:t>Operate independently, dynamically planning and learning from the processes. They adapt to changing conditions and make decisions without human intervention.</a:t>
            </a:r>
          </a:p>
          <a:p>
            <a:endParaRPr lang="en-US"/>
          </a:p>
        </p:txBody>
      </p:sp>
      <p:sp>
        <p:nvSpPr>
          <p:cNvPr id="4" name="Slide Number Placeholder 3"/>
          <p:cNvSpPr>
            <a:spLocks noGrp="1"/>
          </p:cNvSpPr>
          <p:nvPr>
            <p:ph type="sldNum" sz="quarter" idx="5"/>
          </p:nvPr>
        </p:nvSpPr>
        <p:spPr/>
        <p:txBody>
          <a:bodyPr/>
          <a:lstStyle/>
          <a:p>
            <a:fld id="{B1250EDD-C583-40D9-8484-DD55AF8D594E}" type="slidenum">
              <a:rPr lang="en-US" smtClean="0"/>
              <a:t>3</a:t>
            </a:fld>
            <a:endParaRPr lang="en-US"/>
          </a:p>
        </p:txBody>
      </p:sp>
    </p:spTree>
    <p:extLst>
      <p:ext uri="{BB962C8B-B14F-4D97-AF65-F5344CB8AC3E}">
        <p14:creationId xmlns:p14="http://schemas.microsoft.com/office/powerpoint/2010/main" val="1272108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2 MINUTES</a:t>
            </a:r>
          </a:p>
          <a:p>
            <a:endParaRPr lang="en-US"/>
          </a:p>
          <a:p>
            <a:r>
              <a:rPr lang="en-US"/>
              <a:t>And that’s what brings us to Copilot Studio: a no-code platform for creating, managing and securing custom AI agents.</a:t>
            </a:r>
          </a:p>
          <a:p>
            <a:endParaRPr lang="en-US"/>
          </a:p>
          <a:p>
            <a:r>
              <a:rPr lang="en-US"/>
              <a:t>With Copilot Studio, you can:</a:t>
            </a:r>
          </a:p>
          <a:p>
            <a:pPr marL="171450" indent="-171450">
              <a:buFontTx/>
              <a:buChar char="-"/>
            </a:pPr>
            <a:r>
              <a:rPr lang="en-US"/>
              <a:t>Build agents quickly using natural language and then customize further with code or more advanced tools if needed.</a:t>
            </a:r>
          </a:p>
          <a:p>
            <a:pPr marL="171450" indent="-171450">
              <a:buFontTx/>
              <a:buChar char="-"/>
            </a:pPr>
            <a:r>
              <a:rPr lang="en-US"/>
              <a:t>Connect your agents to your backend systems, data and apps, choose your own models, add tools to make your agent more capable, and deploy to multiple channels</a:t>
            </a:r>
          </a:p>
          <a:p>
            <a:pPr marL="171450" indent="-171450">
              <a:buFontTx/>
              <a:buChar char="-"/>
            </a:pPr>
            <a:r>
              <a:rPr lang="en-US"/>
              <a:t>Leverage generative AI and structured workflows to automate your business processes</a:t>
            </a:r>
          </a:p>
          <a:p>
            <a:pPr marL="171450" indent="-171450">
              <a:buFontTx/>
              <a:buChar char="-"/>
            </a:pPr>
            <a:r>
              <a:rPr lang="en-US"/>
              <a:t>Easily secure and govern your agents, and improve them over time with real-time analytics and insights</a:t>
            </a:r>
          </a:p>
          <a:p>
            <a:pPr marL="171450" indent="-171450">
              <a:buFontTx/>
              <a:buChar char="-"/>
            </a:pPr>
            <a:endParaRPr lang="en-US"/>
          </a:p>
        </p:txBody>
      </p:sp>
      <p:sp>
        <p:nvSpPr>
          <p:cNvPr id="4" name="Slide Number Placeholder 3"/>
          <p:cNvSpPr>
            <a:spLocks noGrp="1"/>
          </p:cNvSpPr>
          <p:nvPr>
            <p:ph type="sldNum" sz="quarter" idx="5"/>
          </p:nvPr>
        </p:nvSpPr>
        <p:spPr/>
        <p:txBody>
          <a:bodyPr/>
          <a:lstStyle/>
          <a:p>
            <a:fld id="{B1250EDD-C583-40D9-8484-DD55AF8D594E}" type="slidenum">
              <a:rPr lang="en-US" smtClean="0"/>
              <a:t>4</a:t>
            </a:fld>
            <a:endParaRPr lang="en-US"/>
          </a:p>
        </p:txBody>
      </p:sp>
    </p:spTree>
    <p:extLst>
      <p:ext uri="{BB962C8B-B14F-4D97-AF65-F5344CB8AC3E}">
        <p14:creationId xmlns:p14="http://schemas.microsoft.com/office/powerpoint/2010/main" val="2618857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2 MINUTES</a:t>
            </a:r>
          </a:p>
          <a:p>
            <a:endParaRPr lang="en-US"/>
          </a:p>
          <a:p>
            <a:r>
              <a:rPr lang="en-US"/>
              <a:t>With Copilot Studio, you can deploy your agent directly to a WhatsApp-registered phone number in just four clicks. This makes the process fast and straightforward.</a:t>
            </a:r>
          </a:p>
          <a:p>
            <a:endParaRPr lang="en-US"/>
          </a:p>
          <a:p>
            <a:r>
              <a:rPr lang="en-US"/>
              <a:t>Dynamic messages turn WhatsApp chats into interactive customer touchpoints, allowing you to share rich content and engage users in new ways</a:t>
            </a:r>
          </a:p>
          <a:p>
            <a:endParaRPr lang="en-US"/>
          </a:p>
          <a:p>
            <a:r>
              <a:rPr lang="en-US"/>
              <a:t>Customers get instant, scalable access to your AI agent using a shareable QR code. This lowers barriers to entry and makes it easy for users to connect. </a:t>
            </a:r>
          </a:p>
          <a:p>
            <a:endParaRPr lang="en-US"/>
          </a:p>
          <a:p>
            <a:r>
              <a:rPr lang="en-US"/>
              <a:t>Security is built-in: phone number authentication, </a:t>
            </a:r>
            <a:r>
              <a:rPr lang="en-US" err="1"/>
              <a:t>Oauth</a:t>
            </a:r>
            <a:r>
              <a:rPr lang="en-US"/>
              <a:t>, MFA and enterprise-grade governance capabilities ensure compliance and protect sensitive interactions. </a:t>
            </a:r>
          </a:p>
        </p:txBody>
      </p:sp>
      <p:sp>
        <p:nvSpPr>
          <p:cNvPr id="4" name="Slide Number Placeholder 3"/>
          <p:cNvSpPr>
            <a:spLocks noGrp="1"/>
          </p:cNvSpPr>
          <p:nvPr>
            <p:ph type="sldNum" sz="quarter" idx="5"/>
          </p:nvPr>
        </p:nvSpPr>
        <p:spPr/>
        <p:txBody>
          <a:bodyPr/>
          <a:lstStyle/>
          <a:p>
            <a:fld id="{B1250EDD-C583-40D9-8484-DD55AF8D594E}" type="slidenum">
              <a:rPr lang="en-US" smtClean="0"/>
              <a:t>5</a:t>
            </a:fld>
            <a:endParaRPr lang="en-US"/>
          </a:p>
        </p:txBody>
      </p:sp>
    </p:spTree>
    <p:extLst>
      <p:ext uri="{BB962C8B-B14F-4D97-AF65-F5344CB8AC3E}">
        <p14:creationId xmlns:p14="http://schemas.microsoft.com/office/powerpoint/2010/main" val="4079068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r>
              <a:rPr lang="en-US" i="1"/>
              <a:t>Messaging channels are no longer optional—they’re a strategic must-have. Today’s customers expect to engage with brands on the platforms they already use daily. If you’re not present there, you risk losing touch, missing leads, and falling behind competitors who are."</a:t>
            </a:r>
            <a:endParaRPr lang="en-US"/>
          </a:p>
          <a:p>
            <a:r>
              <a:rPr lang="en-US" i="1"/>
              <a:t>"And that’s where WhatsApp comes in.“</a:t>
            </a:r>
          </a:p>
          <a:p>
            <a:endParaRPr lang="en-US"/>
          </a:p>
          <a:p>
            <a:r>
              <a:rPr lang="en-US" i="1"/>
              <a:t>"With more than two billion active users worldwide, WhatsApp is the heartbeat of digital communication—especially in mobile-first markets. It’s where customers chat, share, and make decisions. By deploying your agents to WhatsApp, you meet them exactly where they already are.“</a:t>
            </a:r>
          </a:p>
          <a:p>
            <a:endParaRPr lang="en-US"/>
          </a:p>
          <a:p>
            <a:r>
              <a:rPr lang="en-US" i="1"/>
              <a:t>"Through Microsoft Copilot Studio, organizations can securely expand their reach and engage a broader audience right within WhatsApp’s familiar interface. Every conversation is protected, every interaction is traceable, and every response is instant.“</a:t>
            </a:r>
          </a:p>
          <a:p>
            <a:endParaRPr lang="en-US"/>
          </a:p>
          <a:p>
            <a:r>
              <a:rPr lang="en-US" i="1"/>
              <a:t>"Imagine your customers asking questions at any hour—about balances, orders, or services—and getting accurate, AI-powered answers immediately. That responsiveness transforms customer experience, shortens wait times, and frees human agents to focus on higher-value conversations.“</a:t>
            </a:r>
          </a:p>
          <a:p>
            <a:endParaRPr lang="en-US"/>
          </a:p>
          <a:p>
            <a:r>
              <a:rPr lang="en-US" i="1"/>
              <a:t>"But it’s not just about support. WhatsApp becomes an interactive sales and engagement channel—helping customers explore new products, book appointments, or complete purchases without ever leaving chat. Each message becomes a touchpoint that builds satisfaction and loyalty.“</a:t>
            </a:r>
          </a:p>
          <a:p>
            <a:endParaRPr lang="en-US"/>
          </a:p>
          <a:p>
            <a:r>
              <a:rPr lang="en-US" i="1"/>
              <a:t>"Deploying agents on WhatsApp means engaging customers naturally, in real time, on a channel they already trust. And with Copilot Studio, that integration is seamless, secure, and scalable—from pilot projects to enterprise-wide rollouts.“</a:t>
            </a:r>
          </a:p>
          <a:p>
            <a:endParaRPr lang="en-US"/>
          </a:p>
          <a:p>
            <a:r>
              <a:rPr lang="en-US" i="1"/>
              <a:t>"In short, the future of customer engagement is conversational—and it’s happening on WhatsApp. Copilot Studio gives you the power to make that future real, today.</a:t>
            </a:r>
            <a:endParaRPr lang="en-US"/>
          </a:p>
          <a:p>
            <a:endParaRPr lang="en-US"/>
          </a:p>
        </p:txBody>
      </p:sp>
      <p:sp>
        <p:nvSpPr>
          <p:cNvPr id="4" name="Slide Number Placeholder 3"/>
          <p:cNvSpPr>
            <a:spLocks noGrp="1"/>
          </p:cNvSpPr>
          <p:nvPr>
            <p:ph type="sldNum" sz="quarter" idx="5"/>
          </p:nvPr>
        </p:nvSpPr>
        <p:spPr/>
        <p:txBody>
          <a:bodyPr/>
          <a:lstStyle/>
          <a:p>
            <a:fld id="{B1250EDD-C583-40D9-8484-DD55AF8D594E}" type="slidenum">
              <a:rPr lang="en-US" smtClean="0"/>
              <a:t>6</a:t>
            </a:fld>
            <a:endParaRPr lang="en-US"/>
          </a:p>
        </p:txBody>
      </p:sp>
    </p:spTree>
    <p:extLst>
      <p:ext uri="{BB962C8B-B14F-4D97-AF65-F5344CB8AC3E}">
        <p14:creationId xmlns:p14="http://schemas.microsoft.com/office/powerpoint/2010/main" val="3535193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3 MINUTES   </a:t>
            </a:r>
          </a:p>
          <a:p>
            <a:endParaRPr lang="en-US" b="1"/>
          </a:p>
          <a:p>
            <a:r>
              <a:rPr lang="en-US" b="0"/>
              <a:t>Now, we’re going to take a look at an example of an AI agent built using Copilot Studio on WhatsApp in action. For this demo, we’ve set up a banking agent that handles account balances, transactions, can block cards and more. It offers customers 24/7 self-service support through WhatsApp, making it super easy to resolve common requests and queries. And that reduces call center volume and costs while improving customer experiences. -  a win-win.</a:t>
            </a:r>
          </a:p>
        </p:txBody>
      </p:sp>
      <p:sp>
        <p:nvSpPr>
          <p:cNvPr id="4" name="Slide Number Placeholder 3"/>
          <p:cNvSpPr>
            <a:spLocks noGrp="1"/>
          </p:cNvSpPr>
          <p:nvPr>
            <p:ph type="sldNum" sz="quarter" idx="5"/>
          </p:nvPr>
        </p:nvSpPr>
        <p:spPr/>
        <p:txBody>
          <a:bodyPr/>
          <a:lstStyle/>
          <a:p>
            <a:fld id="{B1250EDD-C583-40D9-8484-DD55AF8D594E}" type="slidenum">
              <a:rPr lang="en-US" smtClean="0"/>
              <a:t>7</a:t>
            </a:fld>
            <a:endParaRPr lang="en-US"/>
          </a:p>
        </p:txBody>
      </p:sp>
    </p:spTree>
    <p:extLst>
      <p:ext uri="{BB962C8B-B14F-4D97-AF65-F5344CB8AC3E}">
        <p14:creationId xmlns:p14="http://schemas.microsoft.com/office/powerpoint/2010/main" val="1715935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6 MINUTES</a:t>
            </a:r>
          </a:p>
        </p:txBody>
      </p:sp>
      <p:sp>
        <p:nvSpPr>
          <p:cNvPr id="4" name="Slide Number Placeholder 3"/>
          <p:cNvSpPr>
            <a:spLocks noGrp="1"/>
          </p:cNvSpPr>
          <p:nvPr>
            <p:ph type="sldNum" sz="quarter" idx="5"/>
          </p:nvPr>
        </p:nvSpPr>
        <p:spPr/>
        <p:txBody>
          <a:bodyPr/>
          <a:lstStyle/>
          <a:p>
            <a:fld id="{B1250EDD-C583-40D9-8484-DD55AF8D594E}" type="slidenum">
              <a:rPr lang="en-US" smtClean="0"/>
              <a:t>9</a:t>
            </a:fld>
            <a:endParaRPr lang="en-US"/>
          </a:p>
        </p:txBody>
      </p:sp>
    </p:spTree>
    <p:extLst>
      <p:ext uri="{BB962C8B-B14F-4D97-AF65-F5344CB8AC3E}">
        <p14:creationId xmlns:p14="http://schemas.microsoft.com/office/powerpoint/2010/main" val="3280460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2 MINUTES</a:t>
            </a:r>
          </a:p>
          <a:p>
            <a:r>
              <a:rPr lang="en-US"/>
              <a:t>Now, take a moment to scan the QR code on your screen and send a quick ‘Hello’ to the same WhatsApp number that we demoed from</a:t>
            </a:r>
          </a:p>
          <a:p>
            <a:endParaRPr lang="en-US"/>
          </a:p>
          <a:p>
            <a:r>
              <a:rPr lang="en-US"/>
              <a:t>You’ll notice the agent instantly replies with a message saying, ‘You are not registered with us.’</a:t>
            </a:r>
          </a:p>
          <a:p>
            <a:r>
              <a:rPr lang="en-US"/>
              <a:t>That’s intentional — and it highlights one of the most powerful capabilities behind this demo.</a:t>
            </a:r>
          </a:p>
          <a:p>
            <a:endParaRPr lang="en-US"/>
          </a:p>
          <a:p>
            <a:r>
              <a:rPr lang="en-US"/>
              <a:t>Behind the scenes, makers can use the phone number linked to a customer’s WhatsApp account as a secure, built-in authentication mechanism.</a:t>
            </a:r>
          </a:p>
          <a:p>
            <a:r>
              <a:rPr lang="en-US"/>
              <a:t> </a:t>
            </a:r>
          </a:p>
          <a:p>
            <a:r>
              <a:rPr lang="en-US"/>
              <a:t>When a known customer sends a message, the bank immediately recognizes who they are and tailors the experience accordingly.</a:t>
            </a:r>
          </a:p>
          <a:p>
            <a:endParaRPr lang="en-US"/>
          </a:p>
          <a:p>
            <a:r>
              <a:rPr lang="en-US"/>
              <a:t>And for new or unregistered users like this, makers can design a complete sign-up journey directly inside WhatsApp using Microsoft Copilot Studio — guiding users step-by-step to onboard, verify details, or register their account without ever leaving chat.</a:t>
            </a:r>
          </a:p>
          <a:p>
            <a:endParaRPr lang="en-US"/>
          </a:p>
          <a:p>
            <a:r>
              <a:rPr lang="en-US"/>
              <a:t>All of this is orchestrated seamlessly through Copilot Studio—giving makers full control over authentication, onboarding and personalization within WhatsApp.</a:t>
            </a:r>
          </a:p>
          <a:p>
            <a:endParaRPr lang="en-US" b="1"/>
          </a:p>
        </p:txBody>
      </p:sp>
      <p:sp>
        <p:nvSpPr>
          <p:cNvPr id="4" name="Slide Number Placeholder 3"/>
          <p:cNvSpPr>
            <a:spLocks noGrp="1"/>
          </p:cNvSpPr>
          <p:nvPr>
            <p:ph type="sldNum" sz="quarter" idx="5"/>
          </p:nvPr>
        </p:nvSpPr>
        <p:spPr/>
        <p:txBody>
          <a:bodyPr/>
          <a:lstStyle/>
          <a:p>
            <a:fld id="{B1250EDD-C583-40D9-8484-DD55AF8D594E}" type="slidenum">
              <a:rPr lang="en-IN" smtClean="0"/>
              <a:t>10</a:t>
            </a:fld>
            <a:endParaRPr lang="en-IN"/>
          </a:p>
        </p:txBody>
      </p:sp>
    </p:spTree>
    <p:extLst>
      <p:ext uri="{BB962C8B-B14F-4D97-AF65-F5344CB8AC3E}">
        <p14:creationId xmlns:p14="http://schemas.microsoft.com/office/powerpoint/2010/main" val="1985196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3 MINUTES</a:t>
            </a:r>
          </a:p>
          <a:p>
            <a:endParaRPr lang="en-US"/>
          </a:p>
          <a:p>
            <a:r>
              <a:rPr lang="en-US"/>
              <a:t>Before we dive into our next section, let’s take a moment to recap the key features we just saw in our demo:</a:t>
            </a:r>
          </a:p>
          <a:p>
            <a:endParaRPr lang="en-US"/>
          </a:p>
          <a:p>
            <a:r>
              <a:rPr lang="en-US"/>
              <a:t>First, accessing the agent is simple and secure. Customers just scan a QR code—no need for sign-in or saving the phone number of the business. This is ideal for providing low-friction, secure support, especially for mobile-first users.</a:t>
            </a:r>
          </a:p>
          <a:p>
            <a:br>
              <a:rPr lang="en-US"/>
            </a:br>
            <a:r>
              <a:rPr lang="en-US"/>
              <a:t>The agent remembers the context of each conversation and can offer logical next steps. For example, if a customer disputes a transaction, the agent can guide them through the process and suggest related actions, like blocking a card.</a:t>
            </a:r>
          </a:p>
          <a:p>
            <a:endParaRPr lang="en-US"/>
          </a:p>
          <a:p>
            <a:r>
              <a:rPr lang="en-US"/>
              <a:t>We’ve made interactions intuitive with quick-reply buttons and menus, powered by Adaptive Cards. Customers don’t need to type out full responses—just tap a button to continue the conversation. This streamlines the experience and reduces friction.</a:t>
            </a:r>
          </a:p>
          <a:p>
            <a:endParaRPr lang="en-US"/>
          </a:p>
          <a:p>
            <a:r>
              <a:rPr lang="en-US"/>
              <a:t>These features combine to deliver a seamless, secure, and highly responsive customer experience on WhatsApp—meeting users where they are and making support effortless.</a:t>
            </a:r>
          </a:p>
          <a:p>
            <a:endParaRPr lang="en-US"/>
          </a:p>
          <a:p>
            <a:r>
              <a:rPr lang="en-US"/>
              <a:t>Alright, now let’s move on to the other half of the equation: the maker experience in Copilot Studio. But before we do that, let’s take a moment to answer a few questions. </a:t>
            </a:r>
          </a:p>
        </p:txBody>
      </p:sp>
      <p:sp>
        <p:nvSpPr>
          <p:cNvPr id="4" name="Slide Number Placeholder 3"/>
          <p:cNvSpPr>
            <a:spLocks noGrp="1"/>
          </p:cNvSpPr>
          <p:nvPr>
            <p:ph type="sldNum" sz="quarter" idx="5"/>
          </p:nvPr>
        </p:nvSpPr>
        <p:spPr/>
        <p:txBody>
          <a:bodyPr/>
          <a:lstStyle/>
          <a:p>
            <a:fld id="{B1250EDD-C583-40D9-8484-DD55AF8D594E}" type="slidenum">
              <a:rPr lang="en-US" smtClean="0"/>
              <a:t>11</a:t>
            </a:fld>
            <a:endParaRPr lang="en-US"/>
          </a:p>
        </p:txBody>
      </p:sp>
    </p:spTree>
    <p:extLst>
      <p:ext uri="{BB962C8B-B14F-4D97-AF65-F5344CB8AC3E}">
        <p14:creationId xmlns:p14="http://schemas.microsoft.com/office/powerpoint/2010/main" val="1803418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25.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6.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29CF09-A44F-0926-3589-0830B4F0EE7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A11EC012-CDC5-CAA7-F351-E8B645EEC5C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5" name="Graphic 2">
            <a:extLst>
              <a:ext uri="{FF2B5EF4-FFF2-40B4-BE49-F238E27FC236}">
                <a16:creationId xmlns:a16="http://schemas.microsoft.com/office/drawing/2014/main" id="{B550DCE4-4C0B-AEF5-C52A-8C1CCDBE3E7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FFFFFF"/>
              </a:gs>
              <a:gs pos="71000">
                <a:srgbClr val="FFEBB6"/>
              </a:gs>
              <a:gs pos="100000">
                <a:srgbClr val="FFE6A4"/>
              </a:gs>
            </a:gsLst>
            <a:lin ang="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a:p>
        </p:txBody>
      </p:sp>
    </p:spTree>
    <p:extLst>
      <p:ext uri="{BB962C8B-B14F-4D97-AF65-F5344CB8AC3E}">
        <p14:creationId xmlns:p14="http://schemas.microsoft.com/office/powerpoint/2010/main" val="287512800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5624047"/>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138402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934327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Image 22" descr="Une image contenant capture d’écran, Graphique, noir, conception&#10;&#10;Description générée automatiquement">
            <a:extLst>
              <a:ext uri="{FF2B5EF4-FFF2-40B4-BE49-F238E27FC236}">
                <a16:creationId xmlns:a16="http://schemas.microsoft.com/office/drawing/2014/main" id="{F440FCB3-ECF5-52A2-C75D-DA911BBEAE9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flipH="1">
            <a:off x="0" y="0"/>
            <a:ext cx="6197600" cy="6858000"/>
          </a:xfrm>
          <a:prstGeom prst="rect">
            <a:avLst/>
          </a:prstGeom>
        </p:spPr>
      </p:pic>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264350132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2"/>
          <a:srcRect l="-3741" t="-20759" r="52945" b="-5827"/>
          <a:stretch/>
        </p:blipFill>
        <p:spPr>
          <a:xfrm>
            <a:off x="11736000" y="6443999"/>
            <a:ext cx="360000" cy="288000"/>
          </a:xfrm>
          <a:prstGeom prst="rect">
            <a:avLst/>
          </a:prstGeom>
        </p:spPr>
      </p:pic>
      <p:pic>
        <p:nvPicPr>
          <p:cNvPr id="2" name="Picture 1">
            <a:extLst>
              <a:ext uri="{FF2B5EF4-FFF2-40B4-BE49-F238E27FC236}">
                <a16:creationId xmlns:a16="http://schemas.microsoft.com/office/drawing/2014/main" id="{67231DA7-D218-3D74-3EBC-2E6F1F67FD0C}"/>
              </a:ext>
            </a:extLst>
          </p:cNvPr>
          <p:cNvPicPr>
            <a:picLocks noChangeAspect="1"/>
          </p:cNvPicPr>
          <p:nvPr userDrawn="1"/>
        </p:nvPicPr>
        <p:blipFill>
          <a:blip r:embed="rId3">
            <a:alphaModFix amt="3000"/>
          </a:blip>
          <a:srcRect l="9069" t="23997" r="42229" b="40674"/>
          <a:stretch/>
        </p:blipFill>
        <p:spPr>
          <a:xfrm>
            <a:off x="0" y="0"/>
            <a:ext cx="12192002" cy="6858000"/>
          </a:xfrm>
          <a:prstGeom prst="rect">
            <a:avLst/>
          </a:prstGeom>
        </p:spPr>
      </p:pic>
    </p:spTree>
    <p:extLst>
      <p:ext uri="{BB962C8B-B14F-4D97-AF65-F5344CB8AC3E}">
        <p14:creationId xmlns:p14="http://schemas.microsoft.com/office/powerpoint/2010/main" val="3606832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71017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1135489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948207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3484871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344852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DFC294-8A26-120C-670A-C3BCB5E87ED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793622C4-2B8D-1043-10DA-33B5AD98158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bwMode="white">
          <a:xfrm>
            <a:off x="584200" y="2305051"/>
            <a:ext cx="5577840" cy="1228726"/>
          </a:xfrm>
          <a:noFill/>
        </p:spPr>
        <p:txBody>
          <a:bodyPr vert="horz" wrap="square" lIns="0" tIns="0" rIns="0" bIns="0" rtlCol="0" anchor="b" anchorCtr="0">
            <a:spAutoFit/>
          </a:bodyPr>
          <a:lstStyle>
            <a:lvl1pPr>
              <a:defRPr lang="en-US" sz="4000" dirty="0">
                <a:solidFill>
                  <a:srgbClr val="FFF0C9"/>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555814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9603153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46785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55425174"/>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985151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044736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62806157"/>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0373407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066462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525999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5919726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white - EMF" descr="Microsoft logo white text version">
            <a:extLst>
              <a:ext uri="{FF2B5EF4-FFF2-40B4-BE49-F238E27FC236}">
                <a16:creationId xmlns:a16="http://schemas.microsoft.com/office/drawing/2014/main" id="{74FE235F-02A3-CF25-8716-2552AE844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5391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3707779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9281213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4364057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6791644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99275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83514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4" name="Image 22" descr="Une image contenant capture d’écran, Graphique, noir, conception&#10;&#10;Description générée automatiquement">
            <a:extLst>
              <a:ext uri="{FF2B5EF4-FFF2-40B4-BE49-F238E27FC236}">
                <a16:creationId xmlns:a16="http://schemas.microsoft.com/office/drawing/2014/main" id="{3B6E1FF4-0C6A-F602-EB66-39B3871D514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cxnSp>
        <p:nvCxnSpPr>
          <p:cNvPr id="7" name="Connecteur droit 21">
            <a:extLst>
              <a:ext uri="{FF2B5EF4-FFF2-40B4-BE49-F238E27FC236}">
                <a16:creationId xmlns:a16="http://schemas.microsoft.com/office/drawing/2014/main" id="{B6E9D2FE-6349-D51D-1C6E-E13752E0D334}"/>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90E667C9-B80B-0FE5-D32C-A528A7A830B4}"/>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84383443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114137721"/>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1416293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2270859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264742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4993887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73696480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2A446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A1F847-CE64-A34B-15E6-0B12962D9A5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747846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5180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2A446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280CCC-ED0A-7299-2F0C-04B3B632D26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07292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2536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2627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26594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5870251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932839523"/>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22218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8337339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C9C5B2-E9B4-7DDE-F1E3-96ED171C64E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69682" y="-135215"/>
            <a:ext cx="12672768" cy="7128432"/>
          </a:xfrm>
          <a:prstGeom prst="rect">
            <a:avLst/>
          </a:prstGeom>
        </p:spPr>
      </p:pic>
      <p:sp>
        <p:nvSpPr>
          <p:cNvPr id="10" name="Title 1">
            <a:extLst>
              <a:ext uri="{FF2B5EF4-FFF2-40B4-BE49-F238E27FC236}">
                <a16:creationId xmlns:a16="http://schemas.microsoft.com/office/drawing/2014/main" id="{E1A140F8-9092-8E4F-986C-E73CB7FF04A4}"/>
              </a:ext>
            </a:extLst>
          </p:cNvPr>
          <p:cNvSpPr>
            <a:spLocks noGrp="1"/>
          </p:cNvSpPr>
          <p:nvPr>
            <p:ph type="title"/>
          </p:nvPr>
        </p:nvSpPr>
        <p:spPr>
          <a:xfrm>
            <a:off x="740430" y="799721"/>
            <a:ext cx="5574310" cy="5346555"/>
          </a:xfrm>
        </p:spPr>
        <p:txBody>
          <a:bodyPr lIns="0" tIns="0" bIns="0" anchor="t">
            <a:noAutofit/>
          </a:bodyPr>
          <a:lstStyle>
            <a:lvl1pPr>
              <a:defRPr sz="6000">
                <a:solidFill>
                  <a:schemeClr val="tx1"/>
                </a:solidFill>
                <a:latin typeface="Segoe Sans Display Semibold" pitchFamily="2" charset="0"/>
                <a:cs typeface="Segoe Sans Display Semibold" pitchFamily="2" charset="0"/>
              </a:defRPr>
            </a:lvl1pPr>
          </a:lstStyle>
          <a:p>
            <a:r>
              <a:rPr lang="en-US"/>
              <a:t>Click to edit Master title style</a:t>
            </a:r>
          </a:p>
        </p:txBody>
      </p:sp>
    </p:spTree>
    <p:extLst>
      <p:ext uri="{BB962C8B-B14F-4D97-AF65-F5344CB8AC3E}">
        <p14:creationId xmlns:p14="http://schemas.microsoft.com/office/powerpoint/2010/main" val="40664029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008638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Main">
    <p:bg>
      <p:bgPr>
        <a:solidFill>
          <a:srgbClr val="F2F2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79438" y="499491"/>
            <a:ext cx="11033124" cy="492443"/>
          </a:xfrm>
        </p:spPr>
        <p:txBody>
          <a:bodyPr/>
          <a:lstStyle>
            <a:lvl1pPr algn="ctr">
              <a:defRPr sz="32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43983442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itle_graphic2">
    <p:bg>
      <p:bgPr>
        <a:solidFill>
          <a:srgbClr val="091F2C"/>
        </a:solidFill>
        <a:effectLst/>
      </p:bgPr>
    </p:bg>
    <p:spTree>
      <p:nvGrpSpPr>
        <p:cNvPr id="1" name=""/>
        <p:cNvGrpSpPr/>
        <p:nvPr/>
      </p:nvGrpSpPr>
      <p:grpSpPr>
        <a:xfrm>
          <a:off x="0" y="0"/>
          <a:ext cx="0" cy="0"/>
          <a:chOff x="0" y="0"/>
          <a:chExt cx="0" cy="0"/>
        </a:xfrm>
      </p:grpSpPr>
      <p:pic>
        <p:nvPicPr>
          <p:cNvPr id="4" name="Image 22" descr="Une image contenant capture d’écran, Graphique, noir, conception&#10;&#10;Description générée automatiquement">
            <a:extLst>
              <a:ext uri="{FF2B5EF4-FFF2-40B4-BE49-F238E27FC236}">
                <a16:creationId xmlns:a16="http://schemas.microsoft.com/office/drawing/2014/main" id="{AD5FBE95-C345-C737-C697-1F308DCF4A76}"/>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sp>
        <p:nvSpPr>
          <p:cNvPr id="6" name="Espace réservé du texte 16">
            <a:extLst>
              <a:ext uri="{FF2B5EF4-FFF2-40B4-BE49-F238E27FC236}">
                <a16:creationId xmlns:a16="http://schemas.microsoft.com/office/drawing/2014/main" id="{D4F6DCA2-8C6E-DFAD-531C-169D0DEB6596}"/>
              </a:ext>
            </a:extLst>
          </p:cNvPr>
          <p:cNvSpPr>
            <a:spLocks noGrp="1"/>
          </p:cNvSpPr>
          <p:nvPr>
            <p:ph type="body" sz="quarter" idx="10" hasCustomPrompt="1"/>
          </p:nvPr>
        </p:nvSpPr>
        <p:spPr>
          <a:xfrm>
            <a:off x="3119828" y="2348850"/>
            <a:ext cx="7745698" cy="2160300"/>
          </a:xfrm>
          <a:prstGeom prst="rect">
            <a:avLst/>
          </a:prstGeom>
        </p:spPr>
        <p:txBody>
          <a:bodyPr anchor="ctr" anchorCtr="0">
            <a:noAutofit/>
          </a:bodyPr>
          <a:lstStyle>
            <a:lvl1pPr marL="0" marR="0" indent="0" algn="l" defTabSz="932742" rtl="0" eaLnBrk="1" fontAlgn="auto" latinLnBrk="0" hangingPunct="1">
              <a:lnSpc>
                <a:spcPct val="100000"/>
              </a:lnSpc>
              <a:spcBef>
                <a:spcPct val="20000"/>
              </a:spcBef>
              <a:spcAft>
                <a:spcPts val="0"/>
              </a:spcAft>
              <a:buClrTx/>
              <a:buSzPct val="90000"/>
              <a:buFontTx/>
              <a:buNone/>
              <a:tabLst/>
              <a:defRPr sz="4000" b="1">
                <a:solidFill>
                  <a:schemeClr val="tx1"/>
                </a:solidFill>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r>
              <a:rPr lang="fr-FR"/>
              <a:t>EVENT NAME OR PRESENTATION TITLE</a:t>
            </a:r>
          </a:p>
        </p:txBody>
      </p:sp>
      <p:sp>
        <p:nvSpPr>
          <p:cNvPr id="7" name="Espace réservé du texte 18">
            <a:extLst>
              <a:ext uri="{FF2B5EF4-FFF2-40B4-BE49-F238E27FC236}">
                <a16:creationId xmlns:a16="http://schemas.microsoft.com/office/drawing/2014/main" id="{5D54038E-A067-FEAB-5B38-090D1B97C176}"/>
              </a:ext>
            </a:extLst>
          </p:cNvPr>
          <p:cNvSpPr>
            <a:spLocks noGrp="1"/>
          </p:cNvSpPr>
          <p:nvPr>
            <p:ph type="body" sz="quarter" idx="11" hasCustomPrompt="1"/>
          </p:nvPr>
        </p:nvSpPr>
        <p:spPr>
          <a:xfrm>
            <a:off x="3119827" y="4509150"/>
            <a:ext cx="7745695" cy="265550"/>
          </a:xfrm>
          <a:prstGeom prst="rect">
            <a:avLst/>
          </a:prstGeom>
        </p:spPr>
        <p:txBody>
          <a:bodyPr>
            <a:noAutofit/>
          </a:bodyPr>
          <a:lstStyle>
            <a:lvl1pPr marL="0" indent="0">
              <a:buNone/>
              <a:defRPr sz="1800">
                <a:solidFill>
                  <a:schemeClr val="tx1"/>
                </a:solidFill>
              </a:defRPr>
            </a:lvl1pPr>
            <a:lvl2pPr>
              <a:defRPr sz="1600">
                <a:solidFill>
                  <a:schemeClr val="bg2">
                    <a:lumMod val="90000"/>
                  </a:schemeClr>
                </a:solidFill>
              </a:defRPr>
            </a:lvl2pPr>
            <a:lvl3pPr>
              <a:defRPr sz="1600">
                <a:solidFill>
                  <a:schemeClr val="bg2">
                    <a:lumMod val="90000"/>
                  </a:schemeClr>
                </a:solidFill>
              </a:defRPr>
            </a:lvl3pPr>
            <a:lvl4pPr>
              <a:defRPr sz="1600">
                <a:solidFill>
                  <a:schemeClr val="bg2">
                    <a:lumMod val="90000"/>
                  </a:schemeClr>
                </a:solidFill>
              </a:defRPr>
            </a:lvl4pPr>
            <a:lvl5pPr>
              <a:defRPr sz="1600">
                <a:solidFill>
                  <a:schemeClr val="bg2">
                    <a:lumMod val="90000"/>
                  </a:schemeClr>
                </a:solidFill>
              </a:defRPr>
            </a:lvl5pPr>
          </a:lstStyle>
          <a:p>
            <a:pPr lvl="0"/>
            <a:r>
              <a:rPr lang="fr-FR"/>
              <a:t>Speaker </a:t>
            </a:r>
            <a:r>
              <a:rPr lang="fr-FR" err="1"/>
              <a:t>name</a:t>
            </a:r>
            <a:r>
              <a:rPr lang="fr-FR"/>
              <a:t> or </a:t>
            </a:r>
            <a:r>
              <a:rPr lang="fr-FR" err="1"/>
              <a:t>subtitle</a:t>
            </a:r>
            <a:endParaRPr lang="fr-FR"/>
          </a:p>
        </p:txBody>
      </p:sp>
      <p:pic>
        <p:nvPicPr>
          <p:cNvPr id="8" name="Image 20">
            <a:extLst>
              <a:ext uri="{FF2B5EF4-FFF2-40B4-BE49-F238E27FC236}">
                <a16:creationId xmlns:a16="http://schemas.microsoft.com/office/drawing/2014/main" id="{49CAEF87-1024-830E-CEF3-D85D80737EFE}"/>
              </a:ext>
            </a:extLst>
          </p:cNvPr>
          <p:cNvPicPr>
            <a:picLocks noChangeAspect="1"/>
          </p:cNvPicPr>
          <p:nvPr userDrawn="1"/>
        </p:nvPicPr>
        <p:blipFill>
          <a:blip r:embed="rId4"/>
          <a:stretch>
            <a:fillRect/>
          </a:stretch>
        </p:blipFill>
        <p:spPr>
          <a:xfrm>
            <a:off x="584200" y="3059188"/>
            <a:ext cx="1725673" cy="553998"/>
          </a:xfrm>
          <a:prstGeom prst="rect">
            <a:avLst/>
          </a:prstGeom>
        </p:spPr>
      </p:pic>
      <p:cxnSp>
        <p:nvCxnSpPr>
          <p:cNvPr id="9" name="Connecteur droit 21">
            <a:extLst>
              <a:ext uri="{FF2B5EF4-FFF2-40B4-BE49-F238E27FC236}">
                <a16:creationId xmlns:a16="http://schemas.microsoft.com/office/drawing/2014/main" id="{9BA87284-BE9E-B700-3AB0-173BFAA1DBCB}"/>
              </a:ext>
            </a:extLst>
          </p:cNvPr>
          <p:cNvCxnSpPr>
            <a:cxnSpLocks/>
          </p:cNvCxnSpPr>
          <p:nvPr userDrawn="1"/>
        </p:nvCxnSpPr>
        <p:spPr>
          <a:xfrm>
            <a:off x="2754463" y="2112579"/>
            <a:ext cx="0" cy="2662121"/>
          </a:xfrm>
          <a:prstGeom prst="line">
            <a:avLst/>
          </a:prstGeom>
          <a:ln w="15875">
            <a:solidFill>
              <a:srgbClr val="FDFDFD"/>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MS logo white - EMF" descr="Microsoft logo white text version">
            <a:extLst>
              <a:ext uri="{FF2B5EF4-FFF2-40B4-BE49-F238E27FC236}">
                <a16:creationId xmlns:a16="http://schemas.microsoft.com/office/drawing/2014/main" id="{7F411FE4-BD7E-DB92-3739-2B6177064007}"/>
              </a:ext>
            </a:extLst>
          </p:cNvPr>
          <p:cNvPicPr>
            <a:picLocks noChangeAspect="1"/>
          </p:cNvPicPr>
          <p:nvPr userDrawn="1"/>
        </p:nvPicPr>
        <p:blipFill>
          <a:blip r:embed="rId5"/>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1379025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1_Custom Layout">
    <p:bg>
      <p:bgPr>
        <a:blipFill dpi="0" rotWithShape="1">
          <a:blip r:embed="rId2">
            <a:alphaModFix amt="4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3411A-D5DC-059F-6306-BA7067DDE8B9}"/>
              </a:ext>
            </a:extLst>
          </p:cNvPr>
          <p:cNvSpPr>
            <a:spLocks noGrp="1"/>
          </p:cNvSpPr>
          <p:nvPr>
            <p:ph type="title"/>
          </p:nvPr>
        </p:nvSpPr>
        <p:spPr>
          <a:xfrm>
            <a:off x="574675" y="292100"/>
            <a:ext cx="11018520" cy="461665"/>
          </a:xfrm>
        </p:spPr>
        <p:txBody>
          <a:bodyPr/>
          <a:lstStyle>
            <a:lvl1pPr>
              <a:defRPr sz="3000" b="1" i="0" spc="0">
                <a:solidFill>
                  <a:schemeClr val="tx1"/>
                </a:solidFill>
                <a:latin typeface="Segoe UI Semibold" panose="020B0502040204020203" pitchFamily="34" charset="0"/>
                <a:cs typeface="Segoe UI Semibold" panose="020B0502040204020203" pitchFamily="34" charset="0"/>
              </a:defRPr>
            </a:lvl1pPr>
          </a:lstStyle>
          <a:p>
            <a:r>
              <a:rPr lang="en-GB"/>
              <a:t>Click to edit Master title style</a:t>
            </a:r>
            <a:endParaRPr lang="en-FR"/>
          </a:p>
        </p:txBody>
      </p:sp>
      <p:sp>
        <p:nvSpPr>
          <p:cNvPr id="4" name="Text Placeholder 3">
            <a:extLst>
              <a:ext uri="{FF2B5EF4-FFF2-40B4-BE49-F238E27FC236}">
                <a16:creationId xmlns:a16="http://schemas.microsoft.com/office/drawing/2014/main" id="{F4BE32D8-945D-F04D-386C-F9063486BDE5}"/>
              </a:ext>
            </a:extLst>
          </p:cNvPr>
          <p:cNvSpPr>
            <a:spLocks noGrp="1"/>
          </p:cNvSpPr>
          <p:nvPr>
            <p:ph type="body" sz="quarter" idx="10"/>
          </p:nvPr>
        </p:nvSpPr>
        <p:spPr>
          <a:xfrm>
            <a:off x="587375" y="792164"/>
            <a:ext cx="11025188" cy="265112"/>
          </a:xfrm>
        </p:spPr>
        <p:txBody>
          <a:bodyPr>
            <a:noAutofit/>
          </a:bodyPr>
          <a:lstStyle>
            <a:lvl1pPr>
              <a:defRPr sz="1600" b="0" i="0">
                <a:solidFill>
                  <a:schemeClr val="tx2"/>
                </a:solidFill>
                <a:latin typeface="Segoe UI" panose="020B0502040204020203" pitchFamily="34" charset="0"/>
                <a:cs typeface="Segoe UI" panose="020B0502040204020203" pitchFamily="34" charset="0"/>
              </a:defRPr>
            </a:lvl1pPr>
            <a:lvl2pPr>
              <a:defRPr sz="1200" b="0" i="0">
                <a:solidFill>
                  <a:schemeClr val="tx2"/>
                </a:solidFill>
                <a:latin typeface="Segoe UI" panose="020B0502040204020203" pitchFamily="34" charset="0"/>
                <a:cs typeface="Segoe UI" panose="020B0502040204020203" pitchFamily="34" charset="0"/>
              </a:defRPr>
            </a:lvl2pPr>
            <a:lvl3pPr>
              <a:defRPr sz="1050" b="0" i="0">
                <a:solidFill>
                  <a:schemeClr val="tx2"/>
                </a:solidFill>
                <a:latin typeface="Segoe UI" panose="020B0502040204020203" pitchFamily="34" charset="0"/>
                <a:cs typeface="Segoe UI" panose="020B0502040204020203" pitchFamily="34" charset="0"/>
              </a:defRPr>
            </a:lvl3pPr>
            <a:lvl4pPr>
              <a:defRPr sz="1000" b="0" i="0">
                <a:solidFill>
                  <a:schemeClr val="tx2"/>
                </a:solidFill>
                <a:latin typeface="Segoe UI" panose="020B0502040204020203" pitchFamily="34" charset="0"/>
                <a:cs typeface="Segoe UI" panose="020B0502040204020203" pitchFamily="34" charset="0"/>
              </a:defRPr>
            </a:lvl4pPr>
            <a:lvl5pPr>
              <a:defRPr sz="1000" b="0" i="0">
                <a:solidFill>
                  <a:schemeClr val="tx2"/>
                </a:solidFill>
                <a:latin typeface="Segoe UI" panose="020B0502040204020203" pitchFamily="34" charset="0"/>
                <a:cs typeface="Segoe UI" panose="020B050204020402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pic>
        <p:nvPicPr>
          <p:cNvPr id="10" name="Image 3" descr="Une image contenant capture d’écran, Graphique, symbole, conception&#10;&#10;Description générée automatiquement">
            <a:extLst>
              <a:ext uri="{FF2B5EF4-FFF2-40B4-BE49-F238E27FC236}">
                <a16:creationId xmlns:a16="http://schemas.microsoft.com/office/drawing/2014/main" id="{B49F8A13-32CE-CC29-46A9-E813A90FF428}"/>
              </a:ext>
            </a:extLst>
          </p:cNvPr>
          <p:cNvPicPr>
            <a:picLocks noChangeAspect="1"/>
          </p:cNvPicPr>
          <p:nvPr userDrawn="1"/>
        </p:nvPicPr>
        <p:blipFill rotWithShape="1">
          <a:blip r:embed="rId3" cstate="print">
            <a:alphaModFix amt="40000"/>
            <a:extLst>
              <a:ext uri="{28A0092B-C50C-407E-A947-70E740481C1C}">
                <a14:useLocalDpi xmlns:a14="http://schemas.microsoft.com/office/drawing/2010/main" val="0"/>
              </a:ext>
            </a:extLst>
          </a:blip>
          <a:srcRect l="-4718" t="-9139" r="-5503" b="-13625"/>
          <a:stretch/>
        </p:blipFill>
        <p:spPr>
          <a:xfrm>
            <a:off x="11779067" y="6503119"/>
            <a:ext cx="251191" cy="213023"/>
          </a:xfrm>
          <a:prstGeom prst="rect">
            <a:avLst/>
          </a:prstGeom>
          <a:noFill/>
        </p:spPr>
      </p:pic>
      <p:cxnSp>
        <p:nvCxnSpPr>
          <p:cNvPr id="11" name="Connecteur droit 21">
            <a:extLst>
              <a:ext uri="{FF2B5EF4-FFF2-40B4-BE49-F238E27FC236}">
                <a16:creationId xmlns:a16="http://schemas.microsoft.com/office/drawing/2014/main" id="{AC93EBB4-BEAB-EEDE-8D3A-B12025151DF8}"/>
              </a:ext>
            </a:extLst>
          </p:cNvPr>
          <p:cNvCxnSpPr>
            <a:cxnSpLocks/>
          </p:cNvCxnSpPr>
          <p:nvPr userDrawn="1"/>
        </p:nvCxnSpPr>
        <p:spPr>
          <a:xfrm>
            <a:off x="11609388" y="6381328"/>
            <a:ext cx="0" cy="476672"/>
          </a:xfrm>
          <a:prstGeom prst="line">
            <a:avLst/>
          </a:prstGeom>
          <a:ln w="12700">
            <a:solidFill>
              <a:schemeClr val="bg2">
                <a:lumMod val="9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013863"/>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guide id="3" orient="horz" pos="890">
          <p15:clr>
            <a:srgbClr val="FBAE40"/>
          </p15:clr>
        </p15:guide>
        <p15:guide id="4" orient="horz" pos="1298">
          <p15:clr>
            <a:srgbClr val="FBAE40"/>
          </p15:clr>
        </p15:guide>
        <p15:guide id="5" orient="horz" pos="1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534400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510092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807CBEB8-AFEF-362F-CB36-DC00FA4C6C8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290736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2.sv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65">
            <a:extLst>
              <a:ext uri="{96DAC541-7B7A-43D3-8B79-37D633B846F1}">
                <asvg:svgBlip xmlns:asvg="http://schemas.microsoft.com/office/drawing/2016/SVG/main" r:embed="rId66"/>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338579658"/>
      </p:ext>
    </p:extLst>
  </p:cSld>
  <p:clrMap bg1="dk1" tx1="lt1" bg2="dk2" tx2="lt2" accent1="accent1" accent2="accent2" accent3="accent3" accent4="accent4" accent5="accent5" accent6="accent6" hlink="hlink" folHlink="folHlink"/>
  <p:sldLayoutIdLst>
    <p:sldLayoutId id="2147486163" r:id="rId1"/>
    <p:sldLayoutId id="2147486164" r:id="rId2"/>
    <p:sldLayoutId id="2147486165" r:id="rId3"/>
    <p:sldLayoutId id="2147486166" r:id="rId4"/>
    <p:sldLayoutId id="2147486167" r:id="rId5"/>
    <p:sldLayoutId id="2147486168" r:id="rId6"/>
    <p:sldLayoutId id="2147486169" r:id="rId7"/>
    <p:sldLayoutId id="2147486170" r:id="rId8"/>
    <p:sldLayoutId id="2147486171" r:id="rId9"/>
    <p:sldLayoutId id="2147486172" r:id="rId10"/>
    <p:sldLayoutId id="2147486173" r:id="rId11"/>
    <p:sldLayoutId id="2147486174" r:id="rId12"/>
    <p:sldLayoutId id="2147486175" r:id="rId13"/>
    <p:sldLayoutId id="2147486543" r:id="rId14"/>
    <p:sldLayoutId id="2147486176" r:id="rId15"/>
    <p:sldLayoutId id="2147486177" r:id="rId16"/>
    <p:sldLayoutId id="2147486178" r:id="rId17"/>
    <p:sldLayoutId id="2147486179" r:id="rId18"/>
    <p:sldLayoutId id="2147486180" r:id="rId19"/>
    <p:sldLayoutId id="2147486181" r:id="rId20"/>
    <p:sldLayoutId id="2147486182" r:id="rId21"/>
    <p:sldLayoutId id="2147486183" r:id="rId22"/>
    <p:sldLayoutId id="2147486184" r:id="rId23"/>
    <p:sldLayoutId id="2147486185" r:id="rId24"/>
    <p:sldLayoutId id="2147486186" r:id="rId25"/>
    <p:sldLayoutId id="2147486187" r:id="rId26"/>
    <p:sldLayoutId id="2147486188" r:id="rId27"/>
    <p:sldLayoutId id="2147486189" r:id="rId28"/>
    <p:sldLayoutId id="2147486190" r:id="rId29"/>
    <p:sldLayoutId id="2147486191" r:id="rId30"/>
    <p:sldLayoutId id="2147486192" r:id="rId31"/>
    <p:sldLayoutId id="2147486193" r:id="rId32"/>
    <p:sldLayoutId id="2147486194" r:id="rId33"/>
    <p:sldLayoutId id="2147486195" r:id="rId34"/>
    <p:sldLayoutId id="2147486196" r:id="rId35"/>
    <p:sldLayoutId id="2147486197" r:id="rId36"/>
    <p:sldLayoutId id="2147486198" r:id="rId37"/>
    <p:sldLayoutId id="2147486199" r:id="rId38"/>
    <p:sldLayoutId id="2147486200" r:id="rId39"/>
    <p:sldLayoutId id="2147486201" r:id="rId40"/>
    <p:sldLayoutId id="2147486202" r:id="rId41"/>
    <p:sldLayoutId id="2147486203" r:id="rId42"/>
    <p:sldLayoutId id="2147486204" r:id="rId43"/>
    <p:sldLayoutId id="2147486205" r:id="rId44"/>
    <p:sldLayoutId id="2147486206" r:id="rId45"/>
    <p:sldLayoutId id="2147486207" r:id="rId46"/>
    <p:sldLayoutId id="2147486208" r:id="rId47"/>
    <p:sldLayoutId id="2147486209" r:id="rId48"/>
    <p:sldLayoutId id="2147486210" r:id="rId49"/>
    <p:sldLayoutId id="2147486211" r:id="rId50"/>
    <p:sldLayoutId id="2147486212" r:id="rId51"/>
    <p:sldLayoutId id="2147487194" r:id="rId52"/>
    <p:sldLayoutId id="2147486943" r:id="rId53"/>
    <p:sldLayoutId id="2147487058" r:id="rId54"/>
    <p:sldLayoutId id="2147487057" r:id="rId55"/>
    <p:sldLayoutId id="2147487190" r:id="rId56"/>
    <p:sldLayoutId id="2147487189" r:id="rId57"/>
    <p:sldLayoutId id="2147487192" r:id="rId58"/>
    <p:sldLayoutId id="2147487191" r:id="rId59"/>
    <p:sldLayoutId id="2147486546" r:id="rId60"/>
    <p:sldLayoutId id="2147486725" r:id="rId61"/>
    <p:sldLayoutId id="2147486781" r:id="rId62"/>
    <p:sldLayoutId id="2147486783" r:id="rId63"/>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1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video" Target="https://microsoftapc-my.sharepoint.com/:v:/g/personal/rajabhijeet_microsoft_com/EQVc6K2FzLNJhV4w_9F8CiIBD3fJwrl8sPr2HJyLHyI6dw?e=9w46zT&amp;nav=eyJyZWZlcnJhbEluZm8iOnsicmVmZXJyYWxBcHAiOiJTdHJlYW1XZWJBcHAiLCJyZWZlcnJhbFZpZXciOiJTaGFyZURpYWxvZy1MaW5rIiwicmVmZXJyYWxBcHBQbGF0Zm9ybSI6IldlYiIsInJlZmVycmFsTW9kZSI6InZpZXcifX0=" TargetMode="External"/><Relationship Id="rId4" Type="http://schemas.openxmlformats.org/officeDocument/2006/relationships/image" Target="../media/image6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video" Target="https://microsoftapc-my.sharepoint.com/:v:/g/personal/rajabhijeet_microsoft_com/EZ8ZsKlWmG1NqkBRbYgKlf4BDdN4Tx_guM8UBp_RLdKfWQ?e=nzI9dE&amp;nav=eyJyZWZlcnJhbEluZm8iOnsicmVmZXJyYWxBcHAiOiJTdHJlYW1XZWJBcHAiLCJyZWZlcnJhbFZpZXciOiJTaGFyZURpYWxvZy1MaW5rIiwicmVmZXJyYWxBcHBQbGF0Zm9ybSI6IldlYiIsInJlZmVycmFsTW9kZSI6InZpZXcifX0=" TargetMode="External"/><Relationship Id="rId4" Type="http://schemas.openxmlformats.org/officeDocument/2006/relationships/image" Target="../media/image69.jpeg"/></Relationships>
</file>

<file path=ppt/slides/_rels/slide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7.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74.png"/><Relationship Id="rId7" Type="http://schemas.openxmlformats.org/officeDocument/2006/relationships/image" Target="../media/image64.png"/><Relationship Id="rId12" Type="http://schemas.openxmlformats.org/officeDocument/2006/relationships/image" Target="../media/image81.sv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77.svg"/><Relationship Id="rId11" Type="http://schemas.openxmlformats.org/officeDocument/2006/relationships/image" Target="../media/image80.png"/><Relationship Id="rId5" Type="http://schemas.openxmlformats.org/officeDocument/2006/relationships/image" Target="../media/image76.png"/><Relationship Id="rId10" Type="http://schemas.openxmlformats.org/officeDocument/2006/relationships/image" Target="../media/image79.svg"/><Relationship Id="rId4" Type="http://schemas.openxmlformats.org/officeDocument/2006/relationships/image" Target="../media/image75.svg"/><Relationship Id="rId9" Type="http://schemas.openxmlformats.org/officeDocument/2006/relationships/image" Target="../media/image78.png"/></Relationships>
</file>

<file path=ppt/slides/_rels/slide18.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0.svg"/></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46.svg"/><Relationship Id="rId11" Type="http://schemas.openxmlformats.org/officeDocument/2006/relationships/image" Target="../media/image42.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slides/_rels/slide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sv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9" Type="http://schemas.openxmlformats.org/officeDocument/2006/relationships/image" Target="../media/image57.svg"/></Relationships>
</file>

<file path=ppt/slides/_rels/slide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9.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0.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5AAFC9-58AA-A27C-3142-36C6AB0F73D9}"/>
              </a:ext>
            </a:extLst>
          </p:cNvPr>
          <p:cNvSpPr>
            <a:spLocks noGrp="1"/>
          </p:cNvSpPr>
          <p:nvPr>
            <p:ph type="body" sz="quarter" idx="4294967295"/>
          </p:nvPr>
        </p:nvSpPr>
        <p:spPr>
          <a:xfrm>
            <a:off x="3321938" y="4194740"/>
            <a:ext cx="4936237" cy="276999"/>
          </a:xfrm>
          <a:noFill/>
        </p:spPr>
        <p:txBody>
          <a:bodyPr vert="horz" wrap="square" lIns="0" tIns="0" rIns="0" bIns="0" rtlCol="0" anchor="t">
            <a:spAutoFit/>
          </a:bodyPr>
          <a:lstStyle/>
          <a:p>
            <a:pPr marL="0" indent="0">
              <a:buNone/>
            </a:pPr>
            <a:r>
              <a:rPr lang="en-GB" sz="1800">
                <a:solidFill>
                  <a:schemeClr val="tx2"/>
                </a:solidFill>
              </a:rPr>
              <a:t>Building an AI-ready organization</a:t>
            </a:r>
          </a:p>
        </p:txBody>
      </p:sp>
      <p:sp>
        <p:nvSpPr>
          <p:cNvPr id="5" name="TextBox 4">
            <a:extLst>
              <a:ext uri="{FF2B5EF4-FFF2-40B4-BE49-F238E27FC236}">
                <a16:creationId xmlns:a16="http://schemas.microsoft.com/office/drawing/2014/main" id="{D978471C-4473-FA10-021C-D7AAAB78E1E6}"/>
              </a:ext>
            </a:extLst>
          </p:cNvPr>
          <p:cNvSpPr txBox="1"/>
          <p:nvPr/>
        </p:nvSpPr>
        <p:spPr>
          <a:xfrm>
            <a:off x="3298030" y="2263900"/>
            <a:ext cx="5595939" cy="166199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t>Power CAT</a:t>
            </a:r>
            <a:b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br>
            <a:r>
              <a:rPr kumimoji="0" lang="en-US" sz="5400" b="1" i="1" u="none" strike="noStrike" kern="1200" cap="none" spc="0" normalizeH="0" baseline="0" noProof="0">
                <a:ln>
                  <a:noFill/>
                </a:ln>
                <a:solidFill>
                  <a:srgbClr val="00B0F0"/>
                </a:solidFill>
                <a:effectLst/>
                <a:uLnTx/>
                <a:uFillTx/>
                <a:latin typeface="Segoe UI" panose="020B0502040204020203" pitchFamily="34" charset="0"/>
                <a:ea typeface="Times New Roman" panose="02020603050405020304" pitchFamily="18" charset="0"/>
                <a:cs typeface="Segoe UI" panose="020B0502040204020203" pitchFamily="34" charset="0"/>
              </a:rPr>
              <a:t>AI</a:t>
            </a:r>
            <a:r>
              <a:rPr kumimoji="0" lang="en-US" sz="5400" b="1" i="1" u="none" strike="noStrike" kern="1200" cap="none" spc="0" normalizeH="0" baseline="0" noProof="0">
                <a:ln>
                  <a:noFill/>
                </a:ln>
                <a:solidFill>
                  <a:srgbClr val="FFFFFF"/>
                </a:solidFill>
                <a:effectLst/>
                <a:uLnTx/>
                <a:uFillTx/>
                <a:latin typeface="Segoe UI" panose="020B0502040204020203" pitchFamily="34" charset="0"/>
                <a:ea typeface="Times New Roman" panose="02020603050405020304" pitchFamily="18" charset="0"/>
                <a:cs typeface="Segoe UI" panose="020B0502040204020203" pitchFamily="34" charset="0"/>
              </a:rPr>
              <a:t> WEBINARS</a:t>
            </a:r>
          </a:p>
        </p:txBody>
      </p:sp>
    </p:spTree>
    <p:extLst>
      <p:ext uri="{BB962C8B-B14F-4D97-AF65-F5344CB8AC3E}">
        <p14:creationId xmlns:p14="http://schemas.microsoft.com/office/powerpoint/2010/main" val="2438972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511DB-0335-8ACF-5C57-3AE5414E69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9FB08E-CD88-D7A8-6520-ABE4B3D81197}"/>
              </a:ext>
            </a:extLst>
          </p:cNvPr>
          <p:cNvSpPr>
            <a:spLocks noGrp="1"/>
          </p:cNvSpPr>
          <p:nvPr>
            <p:ph type="title"/>
          </p:nvPr>
        </p:nvSpPr>
        <p:spPr>
          <a:xfrm>
            <a:off x="634561" y="2505671"/>
            <a:ext cx="4099484" cy="1846659"/>
          </a:xfrm>
        </p:spPr>
        <p:txBody>
          <a:bodyPr/>
          <a:lstStyle/>
          <a:p>
            <a:r>
              <a:rPr lang="en-US" sz="4000"/>
              <a:t>Scan the QR code to try it out yourself</a:t>
            </a:r>
          </a:p>
        </p:txBody>
      </p:sp>
      <p:sp>
        <p:nvSpPr>
          <p:cNvPr id="4" name="Rectangle: Rounded Corners 3">
            <a:extLst>
              <a:ext uri="{FF2B5EF4-FFF2-40B4-BE49-F238E27FC236}">
                <a16:creationId xmlns:a16="http://schemas.microsoft.com/office/drawing/2014/main" id="{2B6EE346-1C78-EA8D-29FD-ACDD90335581}"/>
              </a:ext>
              <a:ext uri="{C183D7F6-B498-43B3-948B-1728B52AA6E4}">
                <adec:decorative xmlns:adec="http://schemas.microsoft.com/office/drawing/2017/decorative" val="1"/>
              </a:ext>
            </a:extLst>
          </p:cNvPr>
          <p:cNvSpPr/>
          <p:nvPr/>
        </p:nvSpPr>
        <p:spPr bwMode="auto">
          <a:xfrm>
            <a:off x="6014744" y="1019287"/>
            <a:ext cx="4920881" cy="4819426"/>
          </a:xfrm>
          <a:prstGeom prst="roundRect">
            <a:avLst>
              <a:gd name="adj" fmla="val 3590"/>
            </a:avLst>
          </a:prstGeom>
          <a:noFill/>
          <a:ln w="12700">
            <a:gradFill flip="none" rotWithShape="1">
              <a:gsLst>
                <a:gs pos="95000">
                  <a:srgbClr val="D59ED7"/>
                </a:gs>
                <a:gs pos="2797">
                  <a:schemeClr val="accent3">
                    <a:lumMod val="60000"/>
                    <a:lumOff val="40000"/>
                  </a:schemeClr>
                </a:gs>
                <a:gs pos="55000">
                  <a:srgbClr val="C5B4E3"/>
                </a:gs>
              </a:gsLst>
              <a:lin ang="2700000" scaled="1"/>
              <a:tileRect/>
            </a:gradFill>
            <a:headEnd type="none" w="med" len="med"/>
            <a:tailEnd type="none" w="med" len="med"/>
          </a:ln>
          <a:effectLst>
            <a:outerShdw blurRad="2794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1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Segoe UI" pitchFamily="34" charset="0"/>
            </a:endParaRPr>
          </a:p>
        </p:txBody>
      </p:sp>
      <p:pic>
        <p:nvPicPr>
          <p:cNvPr id="8" name="Picture 7" descr="A qr code with black squares&#10;&#10;AI-generated content may be incorrect.">
            <a:extLst>
              <a:ext uri="{FF2B5EF4-FFF2-40B4-BE49-F238E27FC236}">
                <a16:creationId xmlns:a16="http://schemas.microsoft.com/office/drawing/2014/main" id="{EC331308-2093-1032-E5F0-A99A26663A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1211" y="1575027"/>
            <a:ext cx="3707946" cy="3707946"/>
          </a:xfrm>
          <a:prstGeom prst="rect">
            <a:avLst/>
          </a:prstGeom>
        </p:spPr>
      </p:pic>
    </p:spTree>
    <p:extLst>
      <p:ext uri="{BB962C8B-B14F-4D97-AF65-F5344CB8AC3E}">
        <p14:creationId xmlns:p14="http://schemas.microsoft.com/office/powerpoint/2010/main" val="301180327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04EC9-22F1-D302-1B68-2325A1ABC09F}"/>
            </a:ext>
          </a:extLst>
        </p:cNvPr>
        <p:cNvGrpSpPr/>
        <p:nvPr/>
      </p:nvGrpSpPr>
      <p:grpSpPr>
        <a:xfrm>
          <a:off x="0" y="0"/>
          <a:ext cx="0" cy="0"/>
          <a:chOff x="0" y="0"/>
          <a:chExt cx="0" cy="0"/>
        </a:xfrm>
      </p:grpSpPr>
      <p:sp>
        <p:nvSpPr>
          <p:cNvPr id="42" name="Title 1">
            <a:extLst>
              <a:ext uri="{FF2B5EF4-FFF2-40B4-BE49-F238E27FC236}">
                <a16:creationId xmlns:a16="http://schemas.microsoft.com/office/drawing/2014/main" id="{3CE29F7A-992D-D03D-0D35-DE405905F6BA}"/>
              </a:ext>
            </a:extLst>
          </p:cNvPr>
          <p:cNvSpPr>
            <a:spLocks noGrp="1"/>
          </p:cNvSpPr>
          <p:nvPr>
            <p:ph type="title"/>
          </p:nvPr>
        </p:nvSpPr>
        <p:spPr>
          <a:xfrm>
            <a:off x="588263" y="653969"/>
            <a:ext cx="11018520" cy="492443"/>
          </a:xfrm>
        </p:spPr>
        <p:txBody>
          <a:bodyPr/>
          <a:lstStyle/>
          <a:p>
            <a:pPr algn="ctr"/>
            <a:r>
              <a:rPr lang="en-US" sz="3200"/>
              <a:t>Key features</a:t>
            </a:r>
          </a:p>
        </p:txBody>
      </p:sp>
      <p:sp>
        <p:nvSpPr>
          <p:cNvPr id="51" name="Title 1">
            <a:extLst>
              <a:ext uri="{FF2B5EF4-FFF2-40B4-BE49-F238E27FC236}">
                <a16:creationId xmlns:a16="http://schemas.microsoft.com/office/drawing/2014/main" id="{3BFB0575-F05D-3D1C-5282-13CC6818ACC6}"/>
              </a:ext>
            </a:extLst>
          </p:cNvPr>
          <p:cNvSpPr txBox="1">
            <a:spLocks/>
          </p:cNvSpPr>
          <p:nvPr/>
        </p:nvSpPr>
        <p:spPr>
          <a:xfrm>
            <a:off x="586739" y="341922"/>
            <a:ext cx="11018520" cy="276999"/>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1800">
                <a:gradFill>
                  <a:gsLst>
                    <a:gs pos="0">
                      <a:srgbClr val="C03BC4"/>
                    </a:gs>
                    <a:gs pos="100000">
                      <a:srgbClr val="0078D4"/>
                    </a:gs>
                  </a:gsLst>
                  <a:lin ang="5400000" scaled="1"/>
                </a:gradFill>
              </a:rPr>
              <a:t>Recap</a:t>
            </a:r>
          </a:p>
        </p:txBody>
      </p:sp>
      <p:grpSp>
        <p:nvGrpSpPr>
          <p:cNvPr id="56" name="Group 55">
            <a:extLst>
              <a:ext uri="{FF2B5EF4-FFF2-40B4-BE49-F238E27FC236}">
                <a16:creationId xmlns:a16="http://schemas.microsoft.com/office/drawing/2014/main" id="{8F96F64C-F015-3806-5B1B-EC769D9DA8C6}"/>
              </a:ext>
            </a:extLst>
          </p:cNvPr>
          <p:cNvGrpSpPr/>
          <p:nvPr/>
        </p:nvGrpSpPr>
        <p:grpSpPr>
          <a:xfrm>
            <a:off x="1596802" y="1460840"/>
            <a:ext cx="8998397" cy="4902837"/>
            <a:chOff x="1596802" y="1460840"/>
            <a:chExt cx="8998397" cy="4902837"/>
          </a:xfrm>
        </p:grpSpPr>
        <p:sp>
          <p:nvSpPr>
            <p:cNvPr id="55" name="Rectangle: Rounded Corners 54">
              <a:extLst>
                <a:ext uri="{FF2B5EF4-FFF2-40B4-BE49-F238E27FC236}">
                  <a16:creationId xmlns:a16="http://schemas.microsoft.com/office/drawing/2014/main" id="{3EBCDC2A-4964-3DCC-45CB-4E37BA3CE04F}"/>
                </a:ext>
              </a:extLst>
            </p:cNvPr>
            <p:cNvSpPr/>
            <p:nvPr/>
          </p:nvSpPr>
          <p:spPr bwMode="auto">
            <a:xfrm>
              <a:off x="8243426" y="4804150"/>
              <a:ext cx="2207699" cy="1559527"/>
            </a:xfrm>
            <a:prstGeom prst="roundRect">
              <a:avLst>
                <a:gd name="adj" fmla="val 8486"/>
              </a:avLst>
            </a:prstGeom>
            <a:solidFill>
              <a:schemeClr val="tx1">
                <a:alpha val="4000"/>
              </a:schemeClr>
            </a:solidFill>
            <a:ln w="15875">
              <a:solidFill>
                <a:schemeClr val="tx1">
                  <a:lumMod val="85000"/>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53" name="Rectangle: Rounded Corners 52">
              <a:extLst>
                <a:ext uri="{FF2B5EF4-FFF2-40B4-BE49-F238E27FC236}">
                  <a16:creationId xmlns:a16="http://schemas.microsoft.com/office/drawing/2014/main" id="{9FA74110-ADBC-C1B9-B0BC-90DC838C04DF}"/>
                </a:ext>
              </a:extLst>
            </p:cNvPr>
            <p:cNvSpPr/>
            <p:nvPr/>
          </p:nvSpPr>
          <p:spPr bwMode="auto">
            <a:xfrm>
              <a:off x="4992151" y="4804150"/>
              <a:ext cx="2207699" cy="1559527"/>
            </a:xfrm>
            <a:prstGeom prst="roundRect">
              <a:avLst>
                <a:gd name="adj" fmla="val 8486"/>
              </a:avLst>
            </a:prstGeom>
            <a:solidFill>
              <a:schemeClr val="tx1">
                <a:alpha val="4000"/>
              </a:schemeClr>
            </a:solidFill>
            <a:ln w="15875">
              <a:solidFill>
                <a:schemeClr val="tx1">
                  <a:lumMod val="85000"/>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52" name="Rectangle: Rounded Corners 51">
              <a:extLst>
                <a:ext uri="{FF2B5EF4-FFF2-40B4-BE49-F238E27FC236}">
                  <a16:creationId xmlns:a16="http://schemas.microsoft.com/office/drawing/2014/main" id="{0EA5B85E-8826-91F9-0DCF-5C7815FC7A16}"/>
                </a:ext>
              </a:extLst>
            </p:cNvPr>
            <p:cNvSpPr/>
            <p:nvPr/>
          </p:nvSpPr>
          <p:spPr bwMode="auto">
            <a:xfrm>
              <a:off x="1740874" y="4804150"/>
              <a:ext cx="2207699" cy="1559527"/>
            </a:xfrm>
            <a:prstGeom prst="roundRect">
              <a:avLst>
                <a:gd name="adj" fmla="val 8486"/>
              </a:avLst>
            </a:prstGeom>
            <a:solidFill>
              <a:schemeClr val="tx1">
                <a:alpha val="4000"/>
              </a:schemeClr>
            </a:solidFill>
            <a:ln w="15875">
              <a:solidFill>
                <a:schemeClr val="tx1">
                  <a:lumMod val="85000"/>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C70AD43B-61EF-2C36-C681-949D6401FFD9}"/>
                </a:ext>
              </a:extLst>
            </p:cNvPr>
            <p:cNvSpPr>
              <a:spLocks/>
            </p:cNvSpPr>
            <p:nvPr/>
          </p:nvSpPr>
          <p:spPr bwMode="auto">
            <a:xfrm flipH="1">
              <a:off x="5171850" y="1460840"/>
              <a:ext cx="1848303" cy="3343311"/>
            </a:xfrm>
            <a:prstGeom prst="roundRect">
              <a:avLst>
                <a:gd name="adj" fmla="val 7895"/>
              </a:avLst>
            </a:prstGeom>
            <a:solidFill>
              <a:srgbClr val="000000"/>
            </a:solid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pic>
          <p:nvPicPr>
            <p:cNvPr id="27" name="Picture 26">
              <a:extLst>
                <a:ext uri="{FF2B5EF4-FFF2-40B4-BE49-F238E27FC236}">
                  <a16:creationId xmlns:a16="http://schemas.microsoft.com/office/drawing/2014/main" id="{C8FD056E-5332-531C-7869-63A35C093A67}"/>
                </a:ext>
              </a:extLst>
            </p:cNvPr>
            <p:cNvPicPr>
              <a:picLocks noChangeAspect="1"/>
            </p:cNvPicPr>
            <p:nvPr/>
          </p:nvPicPr>
          <p:blipFill>
            <a:blip r:embed="rId3"/>
            <a:srcRect t="4487" b="2462"/>
            <a:stretch>
              <a:fillRect/>
            </a:stretch>
          </p:blipFill>
          <p:spPr>
            <a:xfrm>
              <a:off x="5200715" y="1608406"/>
              <a:ext cx="1790572" cy="2952034"/>
            </a:xfrm>
            <a:prstGeom prst="rect">
              <a:avLst/>
            </a:prstGeom>
          </p:spPr>
        </p:pic>
        <p:sp>
          <p:nvSpPr>
            <p:cNvPr id="38" name="TextBox 37">
              <a:extLst>
                <a:ext uri="{FF2B5EF4-FFF2-40B4-BE49-F238E27FC236}">
                  <a16:creationId xmlns:a16="http://schemas.microsoft.com/office/drawing/2014/main" id="{8838CCA9-2198-033F-B5BF-5CF86C1093CE}"/>
                </a:ext>
              </a:extLst>
            </p:cNvPr>
            <p:cNvSpPr txBox="1"/>
            <p:nvPr/>
          </p:nvSpPr>
          <p:spPr>
            <a:xfrm>
              <a:off x="5142629" y="5260901"/>
              <a:ext cx="1906740" cy="923330"/>
            </a:xfrm>
            <a:prstGeom prst="rect">
              <a:avLst/>
            </a:prstGeom>
            <a:noFill/>
          </p:spPr>
          <p:txBody>
            <a:bodyPr wrap="square" lIns="0" tIns="0" rIns="0" bIns="0" rtlCol="0" anchor="ctr">
              <a:spAutoFit/>
            </a:bodyPr>
            <a:lstStyle/>
            <a:p>
              <a:pPr algn="ctr"/>
              <a:r>
                <a:rPr lang="en-US" sz="1000"/>
                <a:t>Real-time answers to customer questions using live data from backend systems. The agent will also remember context and offer logical next steps for continued support.</a:t>
              </a:r>
            </a:p>
          </p:txBody>
        </p:sp>
        <p:sp>
          <p:nvSpPr>
            <p:cNvPr id="17" name="Rectangle: Rounded Corners 16">
              <a:extLst>
                <a:ext uri="{FF2B5EF4-FFF2-40B4-BE49-F238E27FC236}">
                  <a16:creationId xmlns:a16="http://schemas.microsoft.com/office/drawing/2014/main" id="{F12BEBF8-D138-5538-DF59-3B54474BB315}"/>
                </a:ext>
              </a:extLst>
            </p:cNvPr>
            <p:cNvSpPr>
              <a:spLocks/>
            </p:cNvSpPr>
            <p:nvPr/>
          </p:nvSpPr>
          <p:spPr bwMode="auto">
            <a:xfrm flipH="1">
              <a:off x="8423127" y="1460840"/>
              <a:ext cx="1848303" cy="3343311"/>
            </a:xfrm>
            <a:prstGeom prst="roundRect">
              <a:avLst>
                <a:gd name="adj" fmla="val 7895"/>
              </a:avLst>
            </a:prstGeom>
            <a:solidFill>
              <a:srgbClr val="000000"/>
            </a:solid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pic>
          <p:nvPicPr>
            <p:cNvPr id="26" name="Picture 25">
              <a:extLst>
                <a:ext uri="{FF2B5EF4-FFF2-40B4-BE49-F238E27FC236}">
                  <a16:creationId xmlns:a16="http://schemas.microsoft.com/office/drawing/2014/main" id="{C1C13FF3-E9FD-B07F-144C-47B4C8D9CF9B}"/>
                </a:ext>
              </a:extLst>
            </p:cNvPr>
            <p:cNvPicPr>
              <a:picLocks noChangeAspect="1"/>
            </p:cNvPicPr>
            <p:nvPr/>
          </p:nvPicPr>
          <p:blipFill>
            <a:blip r:embed="rId4"/>
            <a:srcRect t="4671"/>
            <a:stretch>
              <a:fillRect/>
            </a:stretch>
          </p:blipFill>
          <p:spPr>
            <a:xfrm>
              <a:off x="8476189" y="1618251"/>
              <a:ext cx="1742179" cy="2988424"/>
            </a:xfrm>
            <a:prstGeom prst="rect">
              <a:avLst/>
            </a:prstGeom>
          </p:spPr>
        </p:pic>
        <p:sp>
          <p:nvSpPr>
            <p:cNvPr id="39" name="TextBox 38">
              <a:extLst>
                <a:ext uri="{FF2B5EF4-FFF2-40B4-BE49-F238E27FC236}">
                  <a16:creationId xmlns:a16="http://schemas.microsoft.com/office/drawing/2014/main" id="{4AC74E3C-66F1-4932-1EAF-A806399B31E9}"/>
                </a:ext>
              </a:extLst>
            </p:cNvPr>
            <p:cNvSpPr txBox="1"/>
            <p:nvPr/>
          </p:nvSpPr>
          <p:spPr>
            <a:xfrm>
              <a:off x="8393906" y="5403626"/>
              <a:ext cx="1906740" cy="615553"/>
            </a:xfrm>
            <a:prstGeom prst="rect">
              <a:avLst/>
            </a:prstGeom>
            <a:noFill/>
          </p:spPr>
          <p:txBody>
            <a:bodyPr wrap="square" lIns="0" tIns="0" rIns="0" bIns="0" rtlCol="0" anchor="ctr">
              <a:spAutoFit/>
            </a:bodyPr>
            <a:lstStyle/>
            <a:p>
              <a:pPr algn="ctr"/>
              <a:r>
                <a:rPr lang="en-US" sz="1000"/>
                <a:t>Quick-reply buttons and menus (via adaptive cards) make conversations intuitive—no need to type full responses.</a:t>
              </a:r>
            </a:p>
          </p:txBody>
        </p:sp>
        <p:grpSp>
          <p:nvGrpSpPr>
            <p:cNvPr id="34" name="Group 33">
              <a:extLst>
                <a:ext uri="{FF2B5EF4-FFF2-40B4-BE49-F238E27FC236}">
                  <a16:creationId xmlns:a16="http://schemas.microsoft.com/office/drawing/2014/main" id="{EC99C4FD-4394-4AB8-41BB-FD234B8F97AA}"/>
                </a:ext>
              </a:extLst>
            </p:cNvPr>
            <p:cNvGrpSpPr/>
            <p:nvPr/>
          </p:nvGrpSpPr>
          <p:grpSpPr>
            <a:xfrm>
              <a:off x="1920574" y="1460840"/>
              <a:ext cx="1848303" cy="3343311"/>
              <a:chOff x="1740875" y="1347023"/>
              <a:chExt cx="2207699" cy="3993405"/>
            </a:xfrm>
          </p:grpSpPr>
          <p:sp>
            <p:nvSpPr>
              <p:cNvPr id="12" name="Rectangle: Rounded Corners 11">
                <a:extLst>
                  <a:ext uri="{FF2B5EF4-FFF2-40B4-BE49-F238E27FC236}">
                    <a16:creationId xmlns:a16="http://schemas.microsoft.com/office/drawing/2014/main" id="{930696BD-3D48-026B-4E69-1A011FD2D753}"/>
                  </a:ext>
                </a:extLst>
              </p:cNvPr>
              <p:cNvSpPr>
                <a:spLocks/>
              </p:cNvSpPr>
              <p:nvPr/>
            </p:nvSpPr>
            <p:spPr bwMode="auto">
              <a:xfrm flipH="1">
                <a:off x="1740875" y="1347023"/>
                <a:ext cx="2207699" cy="3993405"/>
              </a:xfrm>
              <a:prstGeom prst="roundRect">
                <a:avLst>
                  <a:gd name="adj" fmla="val 7895"/>
                </a:avLst>
              </a:prstGeom>
              <a:solidFill>
                <a:srgbClr val="000000"/>
              </a:solid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pic>
            <p:nvPicPr>
              <p:cNvPr id="28" name="Picture 27" descr="A qr code with black squares&#10;&#10;AI-generated content may be incorrect.">
                <a:extLst>
                  <a:ext uri="{FF2B5EF4-FFF2-40B4-BE49-F238E27FC236}">
                    <a16:creationId xmlns:a16="http://schemas.microsoft.com/office/drawing/2014/main" id="{337D43CE-CB9E-7C9D-B49F-C33E65D77D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7406" y="2470481"/>
                <a:ext cx="1594638" cy="1594638"/>
              </a:xfrm>
              <a:prstGeom prst="rect">
                <a:avLst/>
              </a:prstGeom>
            </p:spPr>
          </p:pic>
        </p:grpSp>
        <p:sp>
          <p:nvSpPr>
            <p:cNvPr id="37" name="TextBox 36">
              <a:extLst>
                <a:ext uri="{FF2B5EF4-FFF2-40B4-BE49-F238E27FC236}">
                  <a16:creationId xmlns:a16="http://schemas.microsoft.com/office/drawing/2014/main" id="{403536C0-943C-0405-3CAB-BD2BA2EDDF8D}"/>
                </a:ext>
              </a:extLst>
            </p:cNvPr>
            <p:cNvSpPr txBox="1"/>
            <p:nvPr/>
          </p:nvSpPr>
          <p:spPr>
            <a:xfrm>
              <a:off x="1891354" y="5403626"/>
              <a:ext cx="1906740" cy="615553"/>
            </a:xfrm>
            <a:prstGeom prst="rect">
              <a:avLst/>
            </a:prstGeom>
            <a:noFill/>
          </p:spPr>
          <p:txBody>
            <a:bodyPr wrap="square" lIns="0" tIns="0" rIns="0" bIns="0" rtlCol="0" anchor="ctr">
              <a:spAutoFit/>
            </a:bodyPr>
            <a:lstStyle/>
            <a:p>
              <a:pPr algn="ctr"/>
              <a:r>
                <a:rPr lang="en-US" sz="1000"/>
                <a:t>Customers just need to scan a QR code—no sign-in or app setup required. Ideal for secure, low-friction customer access.</a:t>
              </a:r>
            </a:p>
          </p:txBody>
        </p:sp>
        <p:grpSp>
          <p:nvGrpSpPr>
            <p:cNvPr id="54" name="Group 53">
              <a:extLst>
                <a:ext uri="{FF2B5EF4-FFF2-40B4-BE49-F238E27FC236}">
                  <a16:creationId xmlns:a16="http://schemas.microsoft.com/office/drawing/2014/main" id="{1A637B5C-7FF4-136E-E68F-3D5A29A62D41}"/>
                </a:ext>
              </a:extLst>
            </p:cNvPr>
            <p:cNvGrpSpPr/>
            <p:nvPr/>
          </p:nvGrpSpPr>
          <p:grpSpPr>
            <a:xfrm>
              <a:off x="1596802" y="4649055"/>
              <a:ext cx="8998397" cy="443120"/>
              <a:chOff x="1740875" y="4649055"/>
              <a:chExt cx="8998397" cy="443120"/>
            </a:xfrm>
          </p:grpSpPr>
          <p:sp>
            <p:nvSpPr>
              <p:cNvPr id="14" name="Rectangle: Rounded Corners 13">
                <a:extLst>
                  <a:ext uri="{FF2B5EF4-FFF2-40B4-BE49-F238E27FC236}">
                    <a16:creationId xmlns:a16="http://schemas.microsoft.com/office/drawing/2014/main" id="{4293ACF0-390D-9F25-4B67-F1E0E34E9113}"/>
                  </a:ext>
                </a:extLst>
              </p:cNvPr>
              <p:cNvSpPr>
                <a:spLocks/>
              </p:cNvSpPr>
              <p:nvPr/>
            </p:nvSpPr>
            <p:spPr>
              <a:xfrm>
                <a:off x="4992151" y="4649055"/>
                <a:ext cx="2495845" cy="443119"/>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sz="1400" b="1" kern="0">
                    <a:solidFill>
                      <a:srgbClr val="FFFFFF"/>
                    </a:solidFill>
                    <a:latin typeface="Segoe Sans Display Semibold" pitchFamily="2" charset="0"/>
                    <a:cs typeface="Segoe Sans Display Semibold" pitchFamily="2" charset="0"/>
                  </a:rPr>
                  <a:t>Dynamic support</a:t>
                </a:r>
              </a:p>
            </p:txBody>
          </p:sp>
          <p:sp>
            <p:nvSpPr>
              <p:cNvPr id="16" name="Rectangle: Rounded Corners 15">
                <a:extLst>
                  <a:ext uri="{FF2B5EF4-FFF2-40B4-BE49-F238E27FC236}">
                    <a16:creationId xmlns:a16="http://schemas.microsoft.com/office/drawing/2014/main" id="{FF1D43AD-0010-C564-BAA6-72E02A955476}"/>
                  </a:ext>
                </a:extLst>
              </p:cNvPr>
              <p:cNvSpPr>
                <a:spLocks/>
              </p:cNvSpPr>
              <p:nvPr/>
            </p:nvSpPr>
            <p:spPr>
              <a:xfrm>
                <a:off x="8243427" y="4649056"/>
                <a:ext cx="2495845" cy="443119"/>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sz="1400" b="1" kern="0">
                    <a:solidFill>
                      <a:srgbClr val="FFFFFF"/>
                    </a:solidFill>
                    <a:latin typeface="Segoe Sans Display Semibold" pitchFamily="2" charset="0"/>
                    <a:cs typeface="Segoe Sans Display Semibold" pitchFamily="2" charset="0"/>
                  </a:rPr>
                  <a:t>Interactive responses</a:t>
                </a:r>
              </a:p>
            </p:txBody>
          </p:sp>
          <p:sp>
            <p:nvSpPr>
              <p:cNvPr id="11" name="Rectangle: Rounded Corners 10">
                <a:extLst>
                  <a:ext uri="{FF2B5EF4-FFF2-40B4-BE49-F238E27FC236}">
                    <a16:creationId xmlns:a16="http://schemas.microsoft.com/office/drawing/2014/main" id="{CB983AAA-25FC-E912-3726-ABC4479B04DF}"/>
                  </a:ext>
                </a:extLst>
              </p:cNvPr>
              <p:cNvSpPr>
                <a:spLocks/>
              </p:cNvSpPr>
              <p:nvPr/>
            </p:nvSpPr>
            <p:spPr>
              <a:xfrm>
                <a:off x="1740875" y="4649055"/>
                <a:ext cx="2495845" cy="443119"/>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sz="1400" b="1" kern="0">
                    <a:solidFill>
                      <a:srgbClr val="FFFFFF"/>
                    </a:solidFill>
                    <a:latin typeface="Segoe Sans Display Semibold" pitchFamily="2" charset="0"/>
                    <a:cs typeface="Segoe Sans Display Semibold" pitchFamily="2" charset="0"/>
                  </a:rPr>
                  <a:t>Seamless access</a:t>
                </a:r>
              </a:p>
            </p:txBody>
          </p:sp>
        </p:grpSp>
      </p:grpSp>
    </p:spTree>
    <p:extLst>
      <p:ext uri="{BB962C8B-B14F-4D97-AF65-F5344CB8AC3E}">
        <p14:creationId xmlns:p14="http://schemas.microsoft.com/office/powerpoint/2010/main" val="319668481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E03CF-A9EF-4875-099F-11F972140A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0BB4B7-FF1B-4468-1BDF-02B50EAC2CFB}"/>
              </a:ext>
            </a:extLst>
          </p:cNvPr>
          <p:cNvSpPr>
            <a:spLocks noGrp="1"/>
          </p:cNvSpPr>
          <p:nvPr>
            <p:ph type="title"/>
          </p:nvPr>
        </p:nvSpPr>
        <p:spPr>
          <a:xfrm>
            <a:off x="588264" y="2875002"/>
            <a:ext cx="7363544" cy="1107996"/>
          </a:xfrm>
        </p:spPr>
        <p:txBody>
          <a:bodyPr/>
          <a:lstStyle/>
          <a:p>
            <a:r>
              <a:rPr lang="en-US"/>
              <a:t>How to build your own agents in Copilot Studio</a:t>
            </a:r>
          </a:p>
        </p:txBody>
      </p:sp>
    </p:spTree>
    <p:extLst>
      <p:ext uri="{BB962C8B-B14F-4D97-AF65-F5344CB8AC3E}">
        <p14:creationId xmlns:p14="http://schemas.microsoft.com/office/powerpoint/2010/main" val="73320543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1F702-B16D-0C25-055C-BDAC35773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6CCAF3-182F-2CAF-4710-C5E0C737FF24}"/>
              </a:ext>
            </a:extLst>
          </p:cNvPr>
          <p:cNvSpPr>
            <a:spLocks noGrp="1"/>
          </p:cNvSpPr>
          <p:nvPr>
            <p:ph type="title"/>
          </p:nvPr>
        </p:nvSpPr>
        <p:spPr>
          <a:xfrm>
            <a:off x="588263" y="607670"/>
            <a:ext cx="11018520" cy="553998"/>
          </a:xfrm>
        </p:spPr>
        <p:txBody>
          <a:bodyPr/>
          <a:lstStyle/>
          <a:p>
            <a:pPr algn="ctr"/>
            <a:r>
              <a:rPr lang="en-US"/>
              <a:t>Connecting the dots</a:t>
            </a:r>
          </a:p>
        </p:txBody>
      </p:sp>
      <p:sp>
        <p:nvSpPr>
          <p:cNvPr id="22" name="Rectangle: Rounded Corners 21">
            <a:extLst>
              <a:ext uri="{FF2B5EF4-FFF2-40B4-BE49-F238E27FC236}">
                <a16:creationId xmlns:a16="http://schemas.microsoft.com/office/drawing/2014/main" id="{0FDFCEE2-F26A-B9E5-11DB-294A93E00DFD}"/>
              </a:ext>
            </a:extLst>
          </p:cNvPr>
          <p:cNvSpPr/>
          <p:nvPr/>
        </p:nvSpPr>
        <p:spPr bwMode="auto">
          <a:xfrm>
            <a:off x="6993951" y="3051218"/>
            <a:ext cx="4137043" cy="3136736"/>
          </a:xfrm>
          <a:prstGeom prst="roundRect">
            <a:avLst>
              <a:gd name="adj" fmla="val 4254"/>
            </a:avLst>
          </a:prstGeom>
          <a:solidFill>
            <a:srgbClr val="0078D4">
              <a:alpha val="1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21" name="Rectangle: Rounded Corners 20">
            <a:extLst>
              <a:ext uri="{FF2B5EF4-FFF2-40B4-BE49-F238E27FC236}">
                <a16:creationId xmlns:a16="http://schemas.microsoft.com/office/drawing/2014/main" id="{6BF206B4-F910-A8E2-B0D5-A32FA94B41F6}"/>
              </a:ext>
            </a:extLst>
          </p:cNvPr>
          <p:cNvSpPr/>
          <p:nvPr/>
        </p:nvSpPr>
        <p:spPr bwMode="auto">
          <a:xfrm>
            <a:off x="1061006" y="3070152"/>
            <a:ext cx="4137043" cy="3136736"/>
          </a:xfrm>
          <a:prstGeom prst="roundRect">
            <a:avLst>
              <a:gd name="adj" fmla="val 4254"/>
            </a:avLst>
          </a:prstGeom>
          <a:solidFill>
            <a:srgbClr val="C03BC4">
              <a:alpha val="1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grpSp>
        <p:nvGrpSpPr>
          <p:cNvPr id="30" name="Group 29">
            <a:extLst>
              <a:ext uri="{FF2B5EF4-FFF2-40B4-BE49-F238E27FC236}">
                <a16:creationId xmlns:a16="http://schemas.microsoft.com/office/drawing/2014/main" id="{9B9136F6-C30D-1EB2-764A-6E0D8555610C}"/>
              </a:ext>
            </a:extLst>
          </p:cNvPr>
          <p:cNvGrpSpPr/>
          <p:nvPr/>
        </p:nvGrpSpPr>
        <p:grpSpPr>
          <a:xfrm>
            <a:off x="1210461" y="3220620"/>
            <a:ext cx="9771079" cy="817942"/>
            <a:chOff x="1210461" y="2546432"/>
            <a:chExt cx="9771079" cy="817942"/>
          </a:xfrm>
        </p:grpSpPr>
        <p:sp>
          <p:nvSpPr>
            <p:cNvPr id="3" name="Rectangle: Rounded Corners 2">
              <a:extLst>
                <a:ext uri="{FF2B5EF4-FFF2-40B4-BE49-F238E27FC236}">
                  <a16:creationId xmlns:a16="http://schemas.microsoft.com/office/drawing/2014/main" id="{8EDC71F1-AB0E-3584-12E5-68F0C75E3FBD}"/>
                </a:ext>
                <a:ext uri="{C183D7F6-B498-43B3-948B-1728B52AA6E4}">
                  <adec:decorative xmlns:adec="http://schemas.microsoft.com/office/drawing/2017/decorative" val="1"/>
                </a:ext>
              </a:extLst>
            </p:cNvPr>
            <p:cNvSpPr>
              <a:spLocks/>
            </p:cNvSpPr>
            <p:nvPr/>
          </p:nvSpPr>
          <p:spPr bwMode="auto">
            <a:xfrm>
              <a:off x="1210461" y="2546432"/>
              <a:ext cx="3838134" cy="817942"/>
            </a:xfrm>
            <a:prstGeom prst="roundRect">
              <a:avLst>
                <a:gd name="adj" fmla="val 11207"/>
              </a:avLst>
            </a:prstGeom>
            <a:solidFill>
              <a:srgbClr val="252342"/>
            </a:solidFill>
            <a:ln w="12700">
              <a:solidFill>
                <a:srgbClr val="C03BC4">
                  <a:alpha val="55000"/>
                </a:srgbClr>
              </a:solidFill>
              <a:headEnd type="none" w="med" len="med"/>
              <a:tailEnd type="none" w="med" len="med"/>
            </a:ln>
            <a:effectLst>
              <a:outerShdw blurRad="889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a:r>
                <a:rPr lang="en-US"/>
                <a:t>Conversational Q&amp;A</a:t>
              </a:r>
            </a:p>
          </p:txBody>
        </p:sp>
        <p:sp>
          <p:nvSpPr>
            <p:cNvPr id="6" name="Rectangle: Rounded Corners 5">
              <a:extLst>
                <a:ext uri="{FF2B5EF4-FFF2-40B4-BE49-F238E27FC236}">
                  <a16:creationId xmlns:a16="http://schemas.microsoft.com/office/drawing/2014/main" id="{A56A1A87-6B42-CA4E-9043-374A236710D7}"/>
                </a:ext>
                <a:ext uri="{C183D7F6-B498-43B3-948B-1728B52AA6E4}">
                  <adec:decorative xmlns:adec="http://schemas.microsoft.com/office/drawing/2017/decorative" val="1"/>
                </a:ext>
              </a:extLst>
            </p:cNvPr>
            <p:cNvSpPr>
              <a:spLocks/>
            </p:cNvSpPr>
            <p:nvPr/>
          </p:nvSpPr>
          <p:spPr bwMode="auto">
            <a:xfrm>
              <a:off x="7143406" y="2546432"/>
              <a:ext cx="3838134" cy="817942"/>
            </a:xfrm>
            <a:prstGeom prst="roundRect">
              <a:avLst>
                <a:gd name="adj" fmla="val 11207"/>
              </a:avLst>
            </a:prstGeom>
            <a:solidFill>
              <a:srgbClr val="082C45"/>
            </a:solidFill>
            <a:ln w="12700">
              <a:solidFill>
                <a:srgbClr val="0078D4">
                  <a:alpha val="55000"/>
                </a:srgbClr>
              </a:solidFill>
              <a:headEnd type="none" w="med" len="med"/>
              <a:tailEnd type="none" w="med" len="med"/>
            </a:ln>
            <a:effectLst>
              <a:outerShdw blurRad="889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a:r>
                <a:rPr lang="en-US" sz="1600"/>
                <a:t>Connect your agent to your enterprise data, applications and tools</a:t>
              </a:r>
            </a:p>
          </p:txBody>
        </p:sp>
        <p:cxnSp>
          <p:nvCxnSpPr>
            <p:cNvPr id="12" name="Straight Arrow Connector 11">
              <a:extLst>
                <a:ext uri="{FF2B5EF4-FFF2-40B4-BE49-F238E27FC236}">
                  <a16:creationId xmlns:a16="http://schemas.microsoft.com/office/drawing/2014/main" id="{6D263D27-CA5B-21DC-D77E-3FE61D97C10A}"/>
                </a:ext>
              </a:extLst>
            </p:cNvPr>
            <p:cNvCxnSpPr>
              <a:cxnSpLocks/>
            </p:cNvCxnSpPr>
            <p:nvPr/>
          </p:nvCxnSpPr>
          <p:spPr>
            <a:xfrm>
              <a:off x="5048595" y="2955403"/>
              <a:ext cx="2094811" cy="0"/>
            </a:xfrm>
            <a:prstGeom prst="straightConnector1">
              <a:avLst/>
            </a:prstGeom>
            <a:ln w="34925">
              <a:gradFill flip="none" rotWithShape="1">
                <a:gsLst>
                  <a:gs pos="0">
                    <a:srgbClr val="0078D4"/>
                  </a:gs>
                  <a:gs pos="100000">
                    <a:srgbClr val="C03BC4"/>
                  </a:gs>
                </a:gsLst>
                <a:path path="circle">
                  <a:fillToRect l="100000" t="100000"/>
                </a:path>
                <a:tileRect r="-100000" b="-100000"/>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7D736504-E061-7227-6C87-81F3166F4842}"/>
              </a:ext>
            </a:extLst>
          </p:cNvPr>
          <p:cNvGrpSpPr/>
          <p:nvPr/>
        </p:nvGrpSpPr>
        <p:grpSpPr>
          <a:xfrm>
            <a:off x="1210461" y="4206398"/>
            <a:ext cx="9771079" cy="817942"/>
            <a:chOff x="1210461" y="3798427"/>
            <a:chExt cx="9771079" cy="817942"/>
          </a:xfrm>
        </p:grpSpPr>
        <p:sp>
          <p:nvSpPr>
            <p:cNvPr id="7" name="Rectangle: Rounded Corners 6">
              <a:extLst>
                <a:ext uri="{FF2B5EF4-FFF2-40B4-BE49-F238E27FC236}">
                  <a16:creationId xmlns:a16="http://schemas.microsoft.com/office/drawing/2014/main" id="{23904A36-C6DC-0C96-9708-9E86ECEFBE7D}"/>
                </a:ext>
                <a:ext uri="{C183D7F6-B498-43B3-948B-1728B52AA6E4}">
                  <adec:decorative xmlns:adec="http://schemas.microsoft.com/office/drawing/2017/decorative" val="1"/>
                </a:ext>
              </a:extLst>
            </p:cNvPr>
            <p:cNvSpPr>
              <a:spLocks/>
            </p:cNvSpPr>
            <p:nvPr/>
          </p:nvSpPr>
          <p:spPr bwMode="auto">
            <a:xfrm>
              <a:off x="1210461" y="3798427"/>
              <a:ext cx="3838134" cy="817942"/>
            </a:xfrm>
            <a:prstGeom prst="roundRect">
              <a:avLst>
                <a:gd name="adj" fmla="val 11207"/>
              </a:avLst>
            </a:prstGeom>
            <a:solidFill>
              <a:srgbClr val="252342"/>
            </a:solidFill>
            <a:ln w="12700">
              <a:solidFill>
                <a:srgbClr val="C03BC4">
                  <a:alpha val="55000"/>
                </a:srgbClr>
              </a:solidFill>
              <a:headEnd type="none" w="med" len="med"/>
              <a:tailEnd type="none" w="med" len="med"/>
            </a:ln>
            <a:effectLst>
              <a:outerShdw blurRad="889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a:r>
                <a:rPr lang="en-US"/>
                <a:t>Interactive buttons</a:t>
              </a:r>
            </a:p>
          </p:txBody>
        </p:sp>
        <p:sp>
          <p:nvSpPr>
            <p:cNvPr id="8" name="Rectangle: Rounded Corners 7">
              <a:extLst>
                <a:ext uri="{FF2B5EF4-FFF2-40B4-BE49-F238E27FC236}">
                  <a16:creationId xmlns:a16="http://schemas.microsoft.com/office/drawing/2014/main" id="{B7923C9D-E732-A5E3-E17F-E812A2ADFA0C}"/>
                </a:ext>
                <a:ext uri="{C183D7F6-B498-43B3-948B-1728B52AA6E4}">
                  <adec:decorative xmlns:adec="http://schemas.microsoft.com/office/drawing/2017/decorative" val="1"/>
                </a:ext>
              </a:extLst>
            </p:cNvPr>
            <p:cNvSpPr>
              <a:spLocks/>
            </p:cNvSpPr>
            <p:nvPr/>
          </p:nvSpPr>
          <p:spPr bwMode="auto">
            <a:xfrm>
              <a:off x="7143406" y="3798427"/>
              <a:ext cx="3838134" cy="817942"/>
            </a:xfrm>
            <a:prstGeom prst="roundRect">
              <a:avLst>
                <a:gd name="adj" fmla="val 11207"/>
              </a:avLst>
            </a:prstGeom>
            <a:solidFill>
              <a:srgbClr val="082C45"/>
            </a:solidFill>
            <a:ln w="12700">
              <a:solidFill>
                <a:srgbClr val="0078D4">
                  <a:alpha val="55000"/>
                </a:srgbClr>
              </a:solidFill>
              <a:headEnd type="none" w="med" len="med"/>
              <a:tailEnd type="none" w="med" len="med"/>
            </a:ln>
            <a:effectLst>
              <a:outerShdw blurRad="889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a:r>
                <a:rPr lang="en-US" sz="1600"/>
                <a:t>Create adaptive cards</a:t>
              </a:r>
            </a:p>
          </p:txBody>
        </p:sp>
        <p:cxnSp>
          <p:nvCxnSpPr>
            <p:cNvPr id="13" name="Straight Arrow Connector 12">
              <a:extLst>
                <a:ext uri="{FF2B5EF4-FFF2-40B4-BE49-F238E27FC236}">
                  <a16:creationId xmlns:a16="http://schemas.microsoft.com/office/drawing/2014/main" id="{D3CC788D-57D4-B550-4282-83C4FB1CE047}"/>
                </a:ext>
              </a:extLst>
            </p:cNvPr>
            <p:cNvCxnSpPr>
              <a:cxnSpLocks/>
            </p:cNvCxnSpPr>
            <p:nvPr/>
          </p:nvCxnSpPr>
          <p:spPr>
            <a:xfrm>
              <a:off x="5048595" y="4207398"/>
              <a:ext cx="2094811" cy="0"/>
            </a:xfrm>
            <a:prstGeom prst="straightConnector1">
              <a:avLst/>
            </a:prstGeom>
            <a:ln w="34925">
              <a:gradFill flip="none" rotWithShape="1">
                <a:gsLst>
                  <a:gs pos="0">
                    <a:srgbClr val="0078D4"/>
                  </a:gs>
                  <a:gs pos="100000">
                    <a:srgbClr val="C03BC4"/>
                  </a:gs>
                </a:gsLst>
                <a:path path="circle">
                  <a:fillToRect l="100000" t="100000"/>
                </a:path>
                <a:tileRect r="-100000" b="-100000"/>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4FAFB770-6AE2-54EE-9695-2C5AF1D501D2}"/>
              </a:ext>
            </a:extLst>
          </p:cNvPr>
          <p:cNvGrpSpPr/>
          <p:nvPr/>
        </p:nvGrpSpPr>
        <p:grpSpPr>
          <a:xfrm>
            <a:off x="1210461" y="5192176"/>
            <a:ext cx="9771079" cy="817942"/>
            <a:chOff x="1210461" y="5050423"/>
            <a:chExt cx="9771079" cy="817942"/>
          </a:xfrm>
        </p:grpSpPr>
        <p:grpSp>
          <p:nvGrpSpPr>
            <p:cNvPr id="28" name="Group 27">
              <a:extLst>
                <a:ext uri="{FF2B5EF4-FFF2-40B4-BE49-F238E27FC236}">
                  <a16:creationId xmlns:a16="http://schemas.microsoft.com/office/drawing/2014/main" id="{E5E390A0-362A-2B07-23AF-E04C0471BEBB}"/>
                </a:ext>
              </a:extLst>
            </p:cNvPr>
            <p:cNvGrpSpPr/>
            <p:nvPr/>
          </p:nvGrpSpPr>
          <p:grpSpPr>
            <a:xfrm>
              <a:off x="1210461" y="5050423"/>
              <a:ext cx="9771079" cy="817942"/>
              <a:chOff x="1210461" y="5050423"/>
              <a:chExt cx="9771079" cy="817942"/>
            </a:xfrm>
          </p:grpSpPr>
          <p:sp>
            <p:nvSpPr>
              <p:cNvPr id="9" name="Rectangle: Rounded Corners 8">
                <a:extLst>
                  <a:ext uri="{FF2B5EF4-FFF2-40B4-BE49-F238E27FC236}">
                    <a16:creationId xmlns:a16="http://schemas.microsoft.com/office/drawing/2014/main" id="{4ABDCA2C-F062-B01A-C232-214BE4996CC0}"/>
                  </a:ext>
                  <a:ext uri="{C183D7F6-B498-43B3-948B-1728B52AA6E4}">
                    <adec:decorative xmlns:adec="http://schemas.microsoft.com/office/drawing/2017/decorative" val="1"/>
                  </a:ext>
                </a:extLst>
              </p:cNvPr>
              <p:cNvSpPr>
                <a:spLocks/>
              </p:cNvSpPr>
              <p:nvPr/>
            </p:nvSpPr>
            <p:spPr bwMode="auto">
              <a:xfrm>
                <a:off x="1210461" y="5050423"/>
                <a:ext cx="3838134" cy="817942"/>
              </a:xfrm>
              <a:prstGeom prst="roundRect">
                <a:avLst>
                  <a:gd name="adj" fmla="val 11207"/>
                </a:avLst>
              </a:prstGeom>
              <a:solidFill>
                <a:srgbClr val="252342"/>
              </a:solidFill>
              <a:ln w="12700">
                <a:solidFill>
                  <a:srgbClr val="C03BC4">
                    <a:alpha val="55000"/>
                  </a:srgbClr>
                </a:solidFill>
                <a:headEnd type="none" w="med" len="med"/>
                <a:tailEnd type="none" w="med" len="med"/>
              </a:ln>
              <a:effectLst>
                <a:outerShdw blurRad="889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a:r>
                  <a:rPr lang="en-US"/>
                  <a:t>Secure access</a:t>
                </a:r>
              </a:p>
            </p:txBody>
          </p:sp>
          <p:sp>
            <p:nvSpPr>
              <p:cNvPr id="10" name="Rectangle: Rounded Corners 9">
                <a:extLst>
                  <a:ext uri="{FF2B5EF4-FFF2-40B4-BE49-F238E27FC236}">
                    <a16:creationId xmlns:a16="http://schemas.microsoft.com/office/drawing/2014/main" id="{BFE7E8BB-0D1E-825E-4E4B-31BD7EDB6020}"/>
                  </a:ext>
                  <a:ext uri="{C183D7F6-B498-43B3-948B-1728B52AA6E4}">
                    <adec:decorative xmlns:adec="http://schemas.microsoft.com/office/drawing/2017/decorative" val="1"/>
                  </a:ext>
                </a:extLst>
              </p:cNvPr>
              <p:cNvSpPr>
                <a:spLocks/>
              </p:cNvSpPr>
              <p:nvPr/>
            </p:nvSpPr>
            <p:spPr bwMode="auto">
              <a:xfrm>
                <a:off x="7143406" y="5050423"/>
                <a:ext cx="3838134" cy="817942"/>
              </a:xfrm>
              <a:prstGeom prst="roundRect">
                <a:avLst>
                  <a:gd name="adj" fmla="val 11207"/>
                </a:avLst>
              </a:prstGeom>
              <a:solidFill>
                <a:srgbClr val="082C45"/>
              </a:solidFill>
              <a:ln w="12700">
                <a:solidFill>
                  <a:srgbClr val="0078D4">
                    <a:alpha val="55000"/>
                  </a:srgbClr>
                </a:solidFill>
                <a:headEnd type="none" w="med" len="med"/>
                <a:tailEnd type="none" w="med" len="med"/>
              </a:ln>
              <a:effectLst>
                <a:outerShdw blurRad="889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algn="ctr"/>
                <a:r>
                  <a:rPr lang="en-US" sz="1600"/>
                  <a:t>Configure user authentication via phone number, OAuth and/or MFA</a:t>
                </a:r>
              </a:p>
            </p:txBody>
          </p:sp>
        </p:grpSp>
        <p:cxnSp>
          <p:nvCxnSpPr>
            <p:cNvPr id="14" name="Straight Arrow Connector 13">
              <a:extLst>
                <a:ext uri="{FF2B5EF4-FFF2-40B4-BE49-F238E27FC236}">
                  <a16:creationId xmlns:a16="http://schemas.microsoft.com/office/drawing/2014/main" id="{60010A99-E2A5-F18D-84D2-459DBF6D51D9}"/>
                </a:ext>
              </a:extLst>
            </p:cNvPr>
            <p:cNvCxnSpPr>
              <a:cxnSpLocks/>
            </p:cNvCxnSpPr>
            <p:nvPr/>
          </p:nvCxnSpPr>
          <p:spPr>
            <a:xfrm>
              <a:off x="5048595" y="5459394"/>
              <a:ext cx="2094811" cy="0"/>
            </a:xfrm>
            <a:prstGeom prst="straightConnector1">
              <a:avLst/>
            </a:prstGeom>
            <a:ln w="34925">
              <a:gradFill flip="none" rotWithShape="1">
                <a:gsLst>
                  <a:gs pos="0">
                    <a:srgbClr val="0078D4"/>
                  </a:gs>
                  <a:gs pos="100000">
                    <a:srgbClr val="C03BC4"/>
                  </a:gs>
                </a:gsLst>
                <a:path path="circle">
                  <a:fillToRect l="100000" t="100000"/>
                </a:path>
                <a:tileRect r="-100000" b="-100000"/>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D9FB5085-B477-5E04-F86F-62AD6D0DA929}"/>
              </a:ext>
            </a:extLst>
          </p:cNvPr>
          <p:cNvGrpSpPr/>
          <p:nvPr/>
        </p:nvGrpSpPr>
        <p:grpSpPr>
          <a:xfrm>
            <a:off x="1532075" y="1963907"/>
            <a:ext cx="3194904" cy="723847"/>
            <a:chOff x="1061007" y="2347733"/>
            <a:chExt cx="3194904" cy="723847"/>
          </a:xfrm>
        </p:grpSpPr>
        <p:sp>
          <p:nvSpPr>
            <p:cNvPr id="16" name="Rectangle: Rounded Corners 15">
              <a:extLst>
                <a:ext uri="{FF2B5EF4-FFF2-40B4-BE49-F238E27FC236}">
                  <a16:creationId xmlns:a16="http://schemas.microsoft.com/office/drawing/2014/main" id="{24356E15-3C03-797F-49C8-FC9357448983}"/>
                </a:ext>
              </a:extLst>
            </p:cNvPr>
            <p:cNvSpPr>
              <a:spLocks/>
            </p:cNvSpPr>
            <p:nvPr/>
          </p:nvSpPr>
          <p:spPr>
            <a:xfrm>
              <a:off x="1061007" y="2347733"/>
              <a:ext cx="3194904" cy="723847"/>
            </a:xfrm>
            <a:prstGeom prst="roundRect">
              <a:avLst>
                <a:gd name="adj" fmla="val 50000"/>
              </a:avLst>
            </a:prstGeom>
            <a:solidFill>
              <a:srgbClr val="C03BC4"/>
            </a:soli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64008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End user experience</a:t>
              </a:r>
            </a:p>
          </p:txBody>
        </p:sp>
        <p:sp>
          <p:nvSpPr>
            <p:cNvPr id="40" name="Oval 39">
              <a:extLst>
                <a:ext uri="{FF2B5EF4-FFF2-40B4-BE49-F238E27FC236}">
                  <a16:creationId xmlns:a16="http://schemas.microsoft.com/office/drawing/2014/main" id="{7EE5179E-BE1C-9A10-9E34-F8085AE8DDD4}"/>
                </a:ext>
              </a:extLst>
            </p:cNvPr>
            <p:cNvSpPr>
              <a:spLocks/>
            </p:cNvSpPr>
            <p:nvPr/>
          </p:nvSpPr>
          <p:spPr bwMode="auto">
            <a:xfrm>
              <a:off x="1141103" y="2429719"/>
              <a:ext cx="559874" cy="559874"/>
            </a:xfrm>
            <a:prstGeom prst="ellipse">
              <a:avLst/>
            </a:prstGeom>
            <a:gradFill>
              <a:gsLst>
                <a:gs pos="100000">
                  <a:srgbClr val="702573"/>
                </a:gs>
                <a:gs pos="26000">
                  <a:srgbClr val="C03BC4"/>
                </a:gs>
              </a:gsLst>
              <a:path path="circle">
                <a:fillToRect r="100000" b="100000"/>
              </a:path>
            </a:gradFill>
            <a:ln w="9525" cap="flat" cmpd="sng" algn="ctr">
              <a:solidFill>
                <a:schemeClr val="tx1"/>
              </a:solidFill>
              <a:prstDash val="solid"/>
            </a:ln>
            <a:effectLst>
              <a:outerShdw blurRad="177800" dist="25400" algn="tl" rotWithShape="0">
                <a:prstClr val="black">
                  <a:alpha val="5000"/>
                </a:prstClr>
              </a:outerShdw>
            </a:effectLst>
          </p:spPr>
          <p:txBody>
            <a:bodyPr lIns="731520"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91F2C"/>
                </a:solidFill>
                <a:effectLst/>
                <a:uLnTx/>
                <a:uFillTx/>
                <a:latin typeface="Segoe Sans Display Semibold"/>
                <a:ea typeface="+mn-ea"/>
                <a:cs typeface="+mn-cs"/>
              </a:endParaRPr>
            </a:p>
          </p:txBody>
        </p:sp>
        <p:pic>
          <p:nvPicPr>
            <p:cNvPr id="37" name="Graphic 36" descr="Smart Phone with solid fill">
              <a:extLst>
                <a:ext uri="{FF2B5EF4-FFF2-40B4-BE49-F238E27FC236}">
                  <a16:creationId xmlns:a16="http://schemas.microsoft.com/office/drawing/2014/main" id="{19667091-DAB3-6CD1-B8EE-116D122110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1230" y="2539846"/>
              <a:ext cx="339620" cy="339620"/>
            </a:xfrm>
            <a:prstGeom prst="rect">
              <a:avLst/>
            </a:prstGeom>
          </p:spPr>
        </p:pic>
      </p:grpSp>
      <p:grpSp>
        <p:nvGrpSpPr>
          <p:cNvPr id="44" name="Group 43">
            <a:extLst>
              <a:ext uri="{FF2B5EF4-FFF2-40B4-BE49-F238E27FC236}">
                <a16:creationId xmlns:a16="http://schemas.microsoft.com/office/drawing/2014/main" id="{8982AC8D-7F8B-B1F6-BF24-179A382C00A0}"/>
              </a:ext>
            </a:extLst>
          </p:cNvPr>
          <p:cNvGrpSpPr/>
          <p:nvPr/>
        </p:nvGrpSpPr>
        <p:grpSpPr>
          <a:xfrm>
            <a:off x="7552826" y="1963907"/>
            <a:ext cx="3019292" cy="723847"/>
            <a:chOff x="6993952" y="2347733"/>
            <a:chExt cx="3019292" cy="723847"/>
          </a:xfrm>
        </p:grpSpPr>
        <p:sp>
          <p:nvSpPr>
            <p:cNvPr id="20" name="Rectangle: Rounded Corners 19">
              <a:extLst>
                <a:ext uri="{FF2B5EF4-FFF2-40B4-BE49-F238E27FC236}">
                  <a16:creationId xmlns:a16="http://schemas.microsoft.com/office/drawing/2014/main" id="{731C672E-E4D2-CD92-0E9C-2A4BA046A325}"/>
                </a:ext>
              </a:extLst>
            </p:cNvPr>
            <p:cNvSpPr>
              <a:spLocks/>
            </p:cNvSpPr>
            <p:nvPr/>
          </p:nvSpPr>
          <p:spPr>
            <a:xfrm>
              <a:off x="6993952" y="2347733"/>
              <a:ext cx="3019292" cy="723847"/>
            </a:xfrm>
            <a:prstGeom prst="roundRect">
              <a:avLst>
                <a:gd name="adj" fmla="val 50000"/>
              </a:avLst>
            </a:prstGeom>
            <a:solidFill>
              <a:srgbClr val="0078D4"/>
            </a:soli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73152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Maker experience</a:t>
              </a:r>
            </a:p>
          </p:txBody>
        </p:sp>
        <p:sp>
          <p:nvSpPr>
            <p:cNvPr id="41" name="Oval 40">
              <a:extLst>
                <a:ext uri="{FF2B5EF4-FFF2-40B4-BE49-F238E27FC236}">
                  <a16:creationId xmlns:a16="http://schemas.microsoft.com/office/drawing/2014/main" id="{CEFF79A1-0F38-DD30-12CD-E42A340AB17C}"/>
                </a:ext>
              </a:extLst>
            </p:cNvPr>
            <p:cNvSpPr>
              <a:spLocks/>
            </p:cNvSpPr>
            <p:nvPr/>
          </p:nvSpPr>
          <p:spPr bwMode="auto">
            <a:xfrm>
              <a:off x="7076862" y="2419610"/>
              <a:ext cx="559874" cy="559874"/>
            </a:xfrm>
            <a:prstGeom prst="ellipse">
              <a:avLst/>
            </a:prstGeom>
            <a:gradFill>
              <a:gsLst>
                <a:gs pos="100000">
                  <a:srgbClr val="2A446F"/>
                </a:gs>
                <a:gs pos="0">
                  <a:srgbClr val="0078D4"/>
                </a:gs>
              </a:gsLst>
              <a:path path="circle">
                <a:fillToRect r="100000" b="100000"/>
              </a:path>
            </a:gradFill>
            <a:ln w="9525" cap="flat" cmpd="sng" algn="ctr">
              <a:solidFill>
                <a:schemeClr val="tx1"/>
              </a:solidFill>
              <a:prstDash val="solid"/>
            </a:ln>
            <a:effectLst>
              <a:outerShdw blurRad="177800" dist="25400" algn="tl" rotWithShape="0">
                <a:prstClr val="black">
                  <a:alpha val="5000"/>
                </a:prstClr>
              </a:outerShdw>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91F2C"/>
                </a:solidFill>
                <a:effectLst/>
                <a:uLnTx/>
                <a:uFillTx/>
                <a:latin typeface="Segoe Sans Display Semibold"/>
                <a:ea typeface="+mn-ea"/>
                <a:cs typeface="+mn-cs"/>
              </a:endParaRPr>
            </a:p>
          </p:txBody>
        </p:sp>
        <p:pic>
          <p:nvPicPr>
            <p:cNvPr id="39" name="Graphic 38" descr="Building Brick Wall with solid fill">
              <a:extLst>
                <a:ext uri="{FF2B5EF4-FFF2-40B4-BE49-F238E27FC236}">
                  <a16:creationId xmlns:a16="http://schemas.microsoft.com/office/drawing/2014/main" id="{DD175126-1689-7A18-E243-04C1A8C36BA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69407" y="2517233"/>
              <a:ext cx="374783" cy="374783"/>
            </a:xfrm>
            <a:prstGeom prst="rect">
              <a:avLst/>
            </a:prstGeom>
          </p:spPr>
        </p:pic>
      </p:grpSp>
    </p:spTree>
    <p:extLst>
      <p:ext uri="{BB962C8B-B14F-4D97-AF65-F5344CB8AC3E}">
        <p14:creationId xmlns:p14="http://schemas.microsoft.com/office/powerpoint/2010/main" val="343156052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WhatsApp channel MCS - Maker Experience.mp4">
            <a:hlinkClick r:id="" action="ppaction://media"/>
            <a:extLst>
              <a:ext uri="{FF2B5EF4-FFF2-40B4-BE49-F238E27FC236}">
                <a16:creationId xmlns:a16="http://schemas.microsoft.com/office/drawing/2014/main" id="{529C5F72-B962-EA7F-F7DC-1F5DDC1B49C5}"/>
              </a:ext>
            </a:extLst>
          </p:cNvPr>
          <p:cNvPicPr>
            <a:picLocks noRot="1" noChangeAspect="1"/>
          </p:cNvPicPr>
          <p:nvPr>
            <a:videoFile r:link="rId1"/>
          </p:nvPr>
        </p:nvPicPr>
        <p:blipFill>
          <a:blip r:embed="rId4"/>
          <a:stretch>
            <a:fillRect/>
          </a:stretch>
        </p:blipFill>
        <p:spPr>
          <a:xfrm>
            <a:off x="0" y="0"/>
            <a:ext cx="12192001" cy="6858000"/>
          </a:xfrm>
          <a:prstGeom prst="rect">
            <a:avLst/>
          </a:prstGeom>
        </p:spPr>
      </p:pic>
    </p:spTree>
    <p:extLst>
      <p:ext uri="{BB962C8B-B14F-4D97-AF65-F5344CB8AC3E}">
        <p14:creationId xmlns:p14="http://schemas.microsoft.com/office/powerpoint/2010/main" val="1046389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4CFEC-3111-8DEF-E0A6-4F61C8C35B7C}"/>
            </a:ext>
          </a:extLst>
        </p:cNvPr>
        <p:cNvGrpSpPr/>
        <p:nvPr/>
      </p:nvGrpSpPr>
      <p:grpSpPr>
        <a:xfrm>
          <a:off x="0" y="0"/>
          <a:ext cx="0" cy="0"/>
          <a:chOff x="0" y="0"/>
          <a:chExt cx="0" cy="0"/>
        </a:xfrm>
      </p:grpSpPr>
      <p:pic>
        <p:nvPicPr>
          <p:cNvPr id="5" name="Online Media 4" title="Copilot Studio Bank Agent Config.mp4">
            <a:hlinkClick r:id="" action="ppaction://media"/>
            <a:extLst>
              <a:ext uri="{FF2B5EF4-FFF2-40B4-BE49-F238E27FC236}">
                <a16:creationId xmlns:a16="http://schemas.microsoft.com/office/drawing/2014/main" id="{DD8F17F7-19BC-F682-5417-4F2854F24011}"/>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586070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DA3B0-CBD4-DFBA-07C3-E8E0D14D54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E65341-D79A-0B12-CBCC-1FEEF377ADE5}"/>
              </a:ext>
            </a:extLst>
          </p:cNvPr>
          <p:cNvSpPr>
            <a:spLocks noGrp="1"/>
          </p:cNvSpPr>
          <p:nvPr>
            <p:ph type="title"/>
          </p:nvPr>
        </p:nvSpPr>
        <p:spPr>
          <a:xfrm>
            <a:off x="588263" y="840610"/>
            <a:ext cx="11018520" cy="553998"/>
          </a:xfrm>
        </p:spPr>
        <p:txBody>
          <a:bodyPr/>
          <a:lstStyle/>
          <a:p>
            <a:pPr algn="ctr"/>
            <a:r>
              <a:rPr lang="en-US"/>
              <a:t>Adaptive cards</a:t>
            </a:r>
          </a:p>
        </p:txBody>
      </p:sp>
      <p:sp>
        <p:nvSpPr>
          <p:cNvPr id="5" name="Rectangle: Rounded Corners 4">
            <a:extLst>
              <a:ext uri="{FF2B5EF4-FFF2-40B4-BE49-F238E27FC236}">
                <a16:creationId xmlns:a16="http://schemas.microsoft.com/office/drawing/2014/main" id="{116FAD5F-3B8E-5ABB-76FD-1368158970C7}"/>
              </a:ext>
            </a:extLst>
          </p:cNvPr>
          <p:cNvSpPr>
            <a:spLocks/>
          </p:cNvSpPr>
          <p:nvPr/>
        </p:nvSpPr>
        <p:spPr>
          <a:xfrm>
            <a:off x="919915" y="4913980"/>
            <a:ext cx="2787736"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Interactive actions</a:t>
            </a:r>
          </a:p>
        </p:txBody>
      </p:sp>
      <p:sp>
        <p:nvSpPr>
          <p:cNvPr id="6" name="Rectangle: Rounded Corners 5">
            <a:extLst>
              <a:ext uri="{FF2B5EF4-FFF2-40B4-BE49-F238E27FC236}">
                <a16:creationId xmlns:a16="http://schemas.microsoft.com/office/drawing/2014/main" id="{85B48B24-B7C2-9016-F218-82170A30C348}"/>
              </a:ext>
            </a:extLst>
          </p:cNvPr>
          <p:cNvSpPr>
            <a:spLocks/>
          </p:cNvSpPr>
          <p:nvPr/>
        </p:nvSpPr>
        <p:spPr bwMode="auto">
          <a:xfrm flipH="1">
            <a:off x="678482" y="2085781"/>
            <a:ext cx="3270602" cy="3623959"/>
          </a:xfrm>
          <a:prstGeom prst="roundRect">
            <a:avLst>
              <a:gd name="adj" fmla="val 5868"/>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pic>
        <p:nvPicPr>
          <p:cNvPr id="33" name="Picture 2" descr="Screenshot of WhatsApp in a mobile device showing appearance of Interactive actions adaptive card.">
            <a:extLst>
              <a:ext uri="{FF2B5EF4-FFF2-40B4-BE49-F238E27FC236}">
                <a16:creationId xmlns:a16="http://schemas.microsoft.com/office/drawing/2014/main" id="{AD8954FC-4CAD-0F5D-9D0E-56C50170EB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2109" r="60344" b="30226"/>
          <a:stretch>
            <a:fillRect/>
          </a:stretch>
        </p:blipFill>
        <p:spPr bwMode="auto">
          <a:xfrm>
            <a:off x="919915" y="2625907"/>
            <a:ext cx="2787736" cy="1280660"/>
          </a:xfrm>
          <a:prstGeom prst="roundRect">
            <a:avLst/>
          </a:prstGeom>
          <a:noFill/>
          <a:extLst>
            <a:ext uri="{909E8E84-426E-40DD-AFC4-6F175D3DCCD1}">
              <a14:hiddenFill xmlns:a14="http://schemas.microsoft.com/office/drawing/2010/main">
                <a:solidFill>
                  <a:srgbClr val="FFFFFF"/>
                </a:solidFill>
              </a14:hiddenFill>
            </a:ext>
          </a:extLst>
        </p:spPr>
      </p:pic>
      <p:sp>
        <p:nvSpPr>
          <p:cNvPr id="34" name="TextBox 33">
            <a:extLst>
              <a:ext uri="{FF2B5EF4-FFF2-40B4-BE49-F238E27FC236}">
                <a16:creationId xmlns:a16="http://schemas.microsoft.com/office/drawing/2014/main" id="{6F03A64C-72C4-6EAD-724D-111DB325F697}"/>
              </a:ext>
            </a:extLst>
          </p:cNvPr>
          <p:cNvSpPr txBox="1"/>
          <p:nvPr/>
        </p:nvSpPr>
        <p:spPr>
          <a:xfrm>
            <a:off x="531926" y="4355030"/>
            <a:ext cx="3563713" cy="184666"/>
          </a:xfrm>
          <a:prstGeom prst="rect">
            <a:avLst/>
          </a:prstGeom>
          <a:noFill/>
        </p:spPr>
        <p:txBody>
          <a:bodyPr wrap="square" lIns="0" tIns="0" rIns="0" bIns="0" rtlCol="0">
            <a:spAutoFit/>
          </a:bodyPr>
          <a:lstStyle/>
          <a:p>
            <a:pPr algn="ctr"/>
            <a:r>
              <a:rPr lang="en-US" sz="1200" i="1"/>
              <a:t>"type": "</a:t>
            </a:r>
            <a:r>
              <a:rPr lang="en-US" sz="1200" i="1" err="1"/>
              <a:t>Action.Submit</a:t>
            </a:r>
            <a:r>
              <a:rPr lang="en-US" sz="1200" i="1"/>
              <a:t>"</a:t>
            </a:r>
          </a:p>
        </p:txBody>
      </p:sp>
      <p:sp>
        <p:nvSpPr>
          <p:cNvPr id="37" name="Rectangle: Rounded Corners 36">
            <a:extLst>
              <a:ext uri="{FF2B5EF4-FFF2-40B4-BE49-F238E27FC236}">
                <a16:creationId xmlns:a16="http://schemas.microsoft.com/office/drawing/2014/main" id="{62C31ED8-426C-719D-F334-CFDCF440FD9B}"/>
              </a:ext>
            </a:extLst>
          </p:cNvPr>
          <p:cNvSpPr>
            <a:spLocks/>
          </p:cNvSpPr>
          <p:nvPr/>
        </p:nvSpPr>
        <p:spPr>
          <a:xfrm>
            <a:off x="4702133" y="4911019"/>
            <a:ext cx="2787736"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Choice</a:t>
            </a:r>
          </a:p>
        </p:txBody>
      </p:sp>
      <p:sp>
        <p:nvSpPr>
          <p:cNvPr id="38" name="Rectangle: Rounded Corners 37">
            <a:extLst>
              <a:ext uri="{FF2B5EF4-FFF2-40B4-BE49-F238E27FC236}">
                <a16:creationId xmlns:a16="http://schemas.microsoft.com/office/drawing/2014/main" id="{B507CB99-7E8F-10FB-DD4D-5F449E9217A5}"/>
              </a:ext>
            </a:extLst>
          </p:cNvPr>
          <p:cNvSpPr>
            <a:spLocks/>
          </p:cNvSpPr>
          <p:nvPr/>
        </p:nvSpPr>
        <p:spPr bwMode="auto">
          <a:xfrm flipH="1">
            <a:off x="4460700" y="2082820"/>
            <a:ext cx="3270602" cy="3623959"/>
          </a:xfrm>
          <a:prstGeom prst="roundRect">
            <a:avLst>
              <a:gd name="adj" fmla="val 5868"/>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sp>
        <p:nvSpPr>
          <p:cNvPr id="40" name="TextBox 39">
            <a:extLst>
              <a:ext uri="{FF2B5EF4-FFF2-40B4-BE49-F238E27FC236}">
                <a16:creationId xmlns:a16="http://schemas.microsoft.com/office/drawing/2014/main" id="{125FC0BB-AA0D-6F2A-B95C-1506FD873A57}"/>
              </a:ext>
            </a:extLst>
          </p:cNvPr>
          <p:cNvSpPr txBox="1"/>
          <p:nvPr/>
        </p:nvSpPr>
        <p:spPr>
          <a:xfrm>
            <a:off x="4314144" y="4355030"/>
            <a:ext cx="3563713" cy="184666"/>
          </a:xfrm>
          <a:prstGeom prst="rect">
            <a:avLst/>
          </a:prstGeom>
          <a:noFill/>
        </p:spPr>
        <p:txBody>
          <a:bodyPr wrap="square" lIns="0" tIns="0" rIns="0" bIns="0" rtlCol="0">
            <a:spAutoFit/>
          </a:bodyPr>
          <a:lstStyle/>
          <a:p>
            <a:pPr algn="ctr"/>
            <a:r>
              <a:rPr lang="en-US" sz="1200" i="1"/>
              <a:t>"type": "</a:t>
            </a:r>
            <a:r>
              <a:rPr lang="en-US" sz="1200" i="1" err="1"/>
              <a:t>Input.ChoiceSet</a:t>
            </a:r>
            <a:r>
              <a:rPr lang="en-US" sz="1200" i="1"/>
              <a:t>"</a:t>
            </a:r>
          </a:p>
        </p:txBody>
      </p:sp>
      <p:sp>
        <p:nvSpPr>
          <p:cNvPr id="42" name="Rectangle: Rounded Corners 41">
            <a:extLst>
              <a:ext uri="{FF2B5EF4-FFF2-40B4-BE49-F238E27FC236}">
                <a16:creationId xmlns:a16="http://schemas.microsoft.com/office/drawing/2014/main" id="{C0D7C9BD-7BFD-E72F-18E2-1A2FCA16C8CF}"/>
              </a:ext>
            </a:extLst>
          </p:cNvPr>
          <p:cNvSpPr>
            <a:spLocks/>
          </p:cNvSpPr>
          <p:nvPr/>
        </p:nvSpPr>
        <p:spPr>
          <a:xfrm>
            <a:off x="8630906" y="4908058"/>
            <a:ext cx="2787736"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Open URL</a:t>
            </a:r>
          </a:p>
        </p:txBody>
      </p:sp>
      <p:sp>
        <p:nvSpPr>
          <p:cNvPr id="43" name="Rectangle: Rounded Corners 42">
            <a:extLst>
              <a:ext uri="{FF2B5EF4-FFF2-40B4-BE49-F238E27FC236}">
                <a16:creationId xmlns:a16="http://schemas.microsoft.com/office/drawing/2014/main" id="{14632AB3-4C95-16BD-4724-8AE7F75645A1}"/>
              </a:ext>
            </a:extLst>
          </p:cNvPr>
          <p:cNvSpPr>
            <a:spLocks/>
          </p:cNvSpPr>
          <p:nvPr/>
        </p:nvSpPr>
        <p:spPr bwMode="auto">
          <a:xfrm flipH="1">
            <a:off x="8389473" y="2079859"/>
            <a:ext cx="3270602" cy="3623959"/>
          </a:xfrm>
          <a:prstGeom prst="roundRect">
            <a:avLst>
              <a:gd name="adj" fmla="val 5868"/>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sp>
        <p:nvSpPr>
          <p:cNvPr id="45" name="TextBox 44">
            <a:extLst>
              <a:ext uri="{FF2B5EF4-FFF2-40B4-BE49-F238E27FC236}">
                <a16:creationId xmlns:a16="http://schemas.microsoft.com/office/drawing/2014/main" id="{B9A51AF7-2613-8A7A-1D68-DEE8BE6B9683}"/>
              </a:ext>
            </a:extLst>
          </p:cNvPr>
          <p:cNvSpPr txBox="1"/>
          <p:nvPr/>
        </p:nvSpPr>
        <p:spPr>
          <a:xfrm>
            <a:off x="8242917" y="4355030"/>
            <a:ext cx="3563713" cy="184666"/>
          </a:xfrm>
          <a:prstGeom prst="rect">
            <a:avLst/>
          </a:prstGeom>
          <a:noFill/>
        </p:spPr>
        <p:txBody>
          <a:bodyPr wrap="square" lIns="0" tIns="0" rIns="0" bIns="0" rtlCol="0">
            <a:spAutoFit/>
          </a:bodyPr>
          <a:lstStyle/>
          <a:p>
            <a:pPr algn="ctr"/>
            <a:r>
              <a:rPr lang="en-US" sz="1200" i="1"/>
              <a:t>"type": "</a:t>
            </a:r>
            <a:r>
              <a:rPr lang="en-US" sz="1200" i="1" err="1"/>
              <a:t>Action.OpenUrl</a:t>
            </a:r>
            <a:r>
              <a:rPr lang="en-US" sz="1200" i="1"/>
              <a:t>"</a:t>
            </a:r>
          </a:p>
        </p:txBody>
      </p:sp>
      <p:pic>
        <p:nvPicPr>
          <p:cNvPr id="46" name="Picture 6" descr="Screenshot of WhatsApp in a mobile device showing appearance of Choice adaptive card.">
            <a:extLst>
              <a:ext uri="{FF2B5EF4-FFF2-40B4-BE49-F238E27FC236}">
                <a16:creationId xmlns:a16="http://schemas.microsoft.com/office/drawing/2014/main" id="{9FF65727-0DA2-8BF2-1431-DEFBC80606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406" t="9220" b="2485"/>
          <a:stretch>
            <a:fillRect/>
          </a:stretch>
        </p:blipFill>
        <p:spPr bwMode="auto">
          <a:xfrm>
            <a:off x="5339700" y="2351878"/>
            <a:ext cx="1512600" cy="1828719"/>
          </a:xfrm>
          <a:prstGeom prst="roundRect">
            <a:avLst>
              <a:gd name="adj" fmla="val 6029"/>
            </a:avLst>
          </a:prstGeom>
          <a:noFill/>
          <a:extLst>
            <a:ext uri="{909E8E84-426E-40DD-AFC4-6F175D3DCCD1}">
              <a14:hiddenFill xmlns:a14="http://schemas.microsoft.com/office/drawing/2010/main">
                <a:solidFill>
                  <a:srgbClr val="FFFFFF"/>
                </a:solidFill>
              </a14:hiddenFill>
            </a:ext>
          </a:extLst>
        </p:spPr>
      </p:pic>
      <p:grpSp>
        <p:nvGrpSpPr>
          <p:cNvPr id="48" name="Group 47">
            <a:extLst>
              <a:ext uri="{FF2B5EF4-FFF2-40B4-BE49-F238E27FC236}">
                <a16:creationId xmlns:a16="http://schemas.microsoft.com/office/drawing/2014/main" id="{26AFD60F-6093-E9B6-1828-B3B3792E48F5}"/>
              </a:ext>
            </a:extLst>
          </p:cNvPr>
          <p:cNvGrpSpPr/>
          <p:nvPr/>
        </p:nvGrpSpPr>
        <p:grpSpPr>
          <a:xfrm>
            <a:off x="8687250" y="2461832"/>
            <a:ext cx="2731391" cy="1608811"/>
            <a:chOff x="8458359" y="2444589"/>
            <a:chExt cx="3064294" cy="1804894"/>
          </a:xfrm>
        </p:grpSpPr>
        <p:pic>
          <p:nvPicPr>
            <p:cNvPr id="49" name="Picture 8" descr="Screenshot of WhatsApp in a mobile device showing appearance of the Open URL adaptive card.">
              <a:extLst>
                <a:ext uri="{FF2B5EF4-FFF2-40B4-BE49-F238E27FC236}">
                  <a16:creationId xmlns:a16="http://schemas.microsoft.com/office/drawing/2014/main" id="{B1B9560B-897D-39F6-560F-0B01BD5E6A3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0185" r="44525" b="38707"/>
            <a:stretch>
              <a:fillRect/>
            </a:stretch>
          </p:blipFill>
          <p:spPr bwMode="auto">
            <a:xfrm>
              <a:off x="8458359" y="2767923"/>
              <a:ext cx="2853372" cy="1481560"/>
            </a:xfrm>
            <a:prstGeom prst="roundRect">
              <a:avLst>
                <a:gd name="adj" fmla="val 11589"/>
              </a:avLst>
            </a:prstGeom>
            <a:noFill/>
            <a:extLst>
              <a:ext uri="{909E8E84-426E-40DD-AFC4-6F175D3DCCD1}">
                <a14:hiddenFill xmlns:a14="http://schemas.microsoft.com/office/drawing/2010/main">
                  <a:solidFill>
                    <a:srgbClr val="FFFFFF"/>
                  </a:solidFill>
                </a14:hiddenFill>
              </a:ext>
            </a:extLst>
          </p:spPr>
        </p:pic>
        <p:pic>
          <p:nvPicPr>
            <p:cNvPr id="50" name="Picture 8" descr="Screenshot of WhatsApp in a mobile device showing appearance of the Open URL adaptive card.">
              <a:extLst>
                <a:ext uri="{FF2B5EF4-FFF2-40B4-BE49-F238E27FC236}">
                  <a16:creationId xmlns:a16="http://schemas.microsoft.com/office/drawing/2014/main" id="{6759C4F1-AAB1-4485-DD98-19B427C1C1E2}"/>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7481"/>
            <a:stretch>
              <a:fillRect/>
            </a:stretch>
          </p:blipFill>
          <p:spPr bwMode="auto">
            <a:xfrm>
              <a:off x="10694484" y="2444589"/>
              <a:ext cx="828169" cy="1803470"/>
            </a:xfrm>
            <a:prstGeom prst="round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2712068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EEAEE-3852-0B9B-0D54-2EB4A0C379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6F7CD0-FA0C-75D9-D1F3-272DB1380E32}"/>
              </a:ext>
            </a:extLst>
          </p:cNvPr>
          <p:cNvSpPr>
            <a:spLocks noGrp="1"/>
          </p:cNvSpPr>
          <p:nvPr>
            <p:ph type="title"/>
          </p:nvPr>
        </p:nvSpPr>
        <p:spPr>
          <a:xfrm>
            <a:off x="588263" y="1579944"/>
            <a:ext cx="11018520" cy="553998"/>
          </a:xfrm>
        </p:spPr>
        <p:txBody>
          <a:bodyPr/>
          <a:lstStyle/>
          <a:p>
            <a:pPr algn="ctr"/>
            <a:r>
              <a:rPr lang="en-US"/>
              <a:t>User authentication</a:t>
            </a:r>
          </a:p>
        </p:txBody>
      </p:sp>
      <p:grpSp>
        <p:nvGrpSpPr>
          <p:cNvPr id="43" name="Group 42">
            <a:extLst>
              <a:ext uri="{FF2B5EF4-FFF2-40B4-BE49-F238E27FC236}">
                <a16:creationId xmlns:a16="http://schemas.microsoft.com/office/drawing/2014/main" id="{834EBF17-64A5-E813-0148-A1D45ADF7E97}"/>
              </a:ext>
            </a:extLst>
          </p:cNvPr>
          <p:cNvGrpSpPr/>
          <p:nvPr/>
        </p:nvGrpSpPr>
        <p:grpSpPr>
          <a:xfrm>
            <a:off x="936733" y="2847371"/>
            <a:ext cx="10318535" cy="1817226"/>
            <a:chOff x="652916" y="2407533"/>
            <a:chExt cx="10318535" cy="1817226"/>
          </a:xfrm>
        </p:grpSpPr>
        <p:sp>
          <p:nvSpPr>
            <p:cNvPr id="12" name="Rectangle: Rounded Corners 11">
              <a:extLst>
                <a:ext uri="{FF2B5EF4-FFF2-40B4-BE49-F238E27FC236}">
                  <a16:creationId xmlns:a16="http://schemas.microsoft.com/office/drawing/2014/main" id="{AF9EF6EB-62AD-63D9-B6AE-35755CF27793}"/>
                </a:ext>
              </a:extLst>
            </p:cNvPr>
            <p:cNvSpPr>
              <a:spLocks/>
            </p:cNvSpPr>
            <p:nvPr/>
          </p:nvSpPr>
          <p:spPr>
            <a:xfrm>
              <a:off x="833353" y="3429000"/>
              <a:ext cx="2083433"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Phone number</a:t>
              </a:r>
            </a:p>
          </p:txBody>
        </p:sp>
        <p:sp>
          <p:nvSpPr>
            <p:cNvPr id="14" name="Rectangle: Rounded Corners 13">
              <a:extLst>
                <a:ext uri="{FF2B5EF4-FFF2-40B4-BE49-F238E27FC236}">
                  <a16:creationId xmlns:a16="http://schemas.microsoft.com/office/drawing/2014/main" id="{B5757A93-C8F1-B5F4-1B01-4E981B40ABEB}"/>
                </a:ext>
              </a:extLst>
            </p:cNvPr>
            <p:cNvSpPr>
              <a:spLocks/>
            </p:cNvSpPr>
            <p:nvPr/>
          </p:nvSpPr>
          <p:spPr bwMode="auto">
            <a:xfrm flipH="1">
              <a:off x="652916" y="2407534"/>
              <a:ext cx="2444306" cy="1817225"/>
            </a:xfrm>
            <a:prstGeom prst="roundRect">
              <a:avLst>
                <a:gd name="adj" fmla="val 7895"/>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pic>
          <p:nvPicPr>
            <p:cNvPr id="16" name="Graphic 15" descr="Receiver with solid fill">
              <a:extLst>
                <a:ext uri="{FF2B5EF4-FFF2-40B4-BE49-F238E27FC236}">
                  <a16:creationId xmlns:a16="http://schemas.microsoft.com/office/drawing/2014/main" id="{1523E8B4-7355-20F7-4C75-90E261D019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98070" y="2647886"/>
              <a:ext cx="553998" cy="553998"/>
            </a:xfrm>
            <a:prstGeom prst="rect">
              <a:avLst/>
            </a:prstGeom>
          </p:spPr>
        </p:pic>
        <p:sp>
          <p:nvSpPr>
            <p:cNvPr id="19" name="Rectangle: Rounded Corners 18">
              <a:extLst>
                <a:ext uri="{FF2B5EF4-FFF2-40B4-BE49-F238E27FC236}">
                  <a16:creationId xmlns:a16="http://schemas.microsoft.com/office/drawing/2014/main" id="{40C9738D-71AA-45FC-F0B3-6B27AB1E92AF}"/>
                </a:ext>
              </a:extLst>
            </p:cNvPr>
            <p:cNvSpPr>
              <a:spLocks/>
            </p:cNvSpPr>
            <p:nvPr/>
          </p:nvSpPr>
          <p:spPr>
            <a:xfrm>
              <a:off x="3458096" y="3429000"/>
              <a:ext cx="2083433"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OAuth</a:t>
              </a:r>
            </a:p>
          </p:txBody>
        </p:sp>
        <p:sp>
          <p:nvSpPr>
            <p:cNvPr id="20" name="Rectangle: Rounded Corners 19">
              <a:extLst>
                <a:ext uri="{FF2B5EF4-FFF2-40B4-BE49-F238E27FC236}">
                  <a16:creationId xmlns:a16="http://schemas.microsoft.com/office/drawing/2014/main" id="{89599D73-B6A5-1528-34B1-0B17644A024D}"/>
                </a:ext>
              </a:extLst>
            </p:cNvPr>
            <p:cNvSpPr>
              <a:spLocks/>
            </p:cNvSpPr>
            <p:nvPr/>
          </p:nvSpPr>
          <p:spPr bwMode="auto">
            <a:xfrm flipH="1">
              <a:off x="3277659" y="2407534"/>
              <a:ext cx="2444306" cy="1817225"/>
            </a:xfrm>
            <a:prstGeom prst="roundRect">
              <a:avLst>
                <a:gd name="adj" fmla="val 7895"/>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sp>
          <p:nvSpPr>
            <p:cNvPr id="23" name="Rectangle: Rounded Corners 22">
              <a:extLst>
                <a:ext uri="{FF2B5EF4-FFF2-40B4-BE49-F238E27FC236}">
                  <a16:creationId xmlns:a16="http://schemas.microsoft.com/office/drawing/2014/main" id="{E4A34092-0AF2-3C20-4809-B421847DC967}"/>
                </a:ext>
              </a:extLst>
            </p:cNvPr>
            <p:cNvSpPr>
              <a:spLocks/>
            </p:cNvSpPr>
            <p:nvPr/>
          </p:nvSpPr>
          <p:spPr>
            <a:xfrm>
              <a:off x="6082839" y="3428999"/>
              <a:ext cx="2083433"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Multi-factor</a:t>
              </a:r>
            </a:p>
          </p:txBody>
        </p:sp>
        <p:sp>
          <p:nvSpPr>
            <p:cNvPr id="24" name="Rectangle: Rounded Corners 23">
              <a:extLst>
                <a:ext uri="{FF2B5EF4-FFF2-40B4-BE49-F238E27FC236}">
                  <a16:creationId xmlns:a16="http://schemas.microsoft.com/office/drawing/2014/main" id="{F6F404EF-BFCA-56BB-B4A9-4A103FD2FC2F}"/>
                </a:ext>
              </a:extLst>
            </p:cNvPr>
            <p:cNvSpPr>
              <a:spLocks/>
            </p:cNvSpPr>
            <p:nvPr/>
          </p:nvSpPr>
          <p:spPr bwMode="auto">
            <a:xfrm flipH="1">
              <a:off x="5902402" y="2407533"/>
              <a:ext cx="2444306" cy="1817225"/>
            </a:xfrm>
            <a:prstGeom prst="roundRect">
              <a:avLst>
                <a:gd name="adj" fmla="val 7895"/>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sp>
          <p:nvSpPr>
            <p:cNvPr id="27" name="Rectangle: Rounded Corners 26">
              <a:extLst>
                <a:ext uri="{FF2B5EF4-FFF2-40B4-BE49-F238E27FC236}">
                  <a16:creationId xmlns:a16="http://schemas.microsoft.com/office/drawing/2014/main" id="{1E764BEC-463F-F086-BCCE-FC029BEAF36C}"/>
                </a:ext>
              </a:extLst>
            </p:cNvPr>
            <p:cNvSpPr>
              <a:spLocks/>
            </p:cNvSpPr>
            <p:nvPr/>
          </p:nvSpPr>
          <p:spPr>
            <a:xfrm>
              <a:off x="8707582" y="3428999"/>
              <a:ext cx="2083433" cy="490610"/>
            </a:xfrm>
            <a:prstGeom prst="roundRect">
              <a:avLst>
                <a:gd name="adj" fmla="val 50000"/>
              </a:avLst>
            </a:prstGeom>
            <a:gradFill flip="none" rotWithShape="1">
              <a:gsLst>
                <a:gs pos="14000">
                  <a:srgbClr val="0078D4"/>
                </a:gs>
                <a:gs pos="90000">
                  <a:srgbClr val="C03BC4"/>
                </a:gs>
              </a:gsLst>
              <a:lin ang="2700000" scaled="1"/>
              <a:tileRect/>
            </a:gradFill>
            <a:ln w="9525" cap="flat" cmpd="sng" algn="ctr">
              <a:noFill/>
              <a:prstDash val="solid"/>
              <a:headEnd type="none" w="med" len="med"/>
              <a:tailEnd type="none" w="med" len="med"/>
            </a:ln>
            <a:effectLst>
              <a:outerShdw blurRad="127000" dist="50800" dir="5400000" algn="ctr" rotWithShape="0">
                <a:srgbClr val="000000">
                  <a:alpha val="20000"/>
                </a:srgbClr>
              </a:outerShdw>
            </a:effectLst>
          </p:spPr>
          <p:txBody>
            <a:bodyPr rot="0" spcFirstLastPara="0" vertOverflow="overflow" horzOverflow="overflow" vert="horz" wrap="square" lIns="172800" tIns="0" rIns="172800" bIns="0" numCol="1" spcCol="0" rtlCol="0" fromWordArt="0" anchor="ctr" anchorCtr="0" forceAA="0" compatLnSpc="1">
              <a:prstTxWarp prst="textNoShape">
                <a:avLst/>
              </a:prstTxWarp>
              <a:noAutofit/>
            </a:bodyPr>
            <a:lstStyle/>
            <a:p>
              <a:pPr algn="ctr" defTabSz="1118966" fontAlgn="base">
                <a:spcBef>
                  <a:spcPct val="0"/>
                </a:spcBef>
                <a:spcAft>
                  <a:spcPct val="0"/>
                </a:spcAft>
              </a:pPr>
              <a:r>
                <a:rPr lang="en-US" b="1" kern="0">
                  <a:solidFill>
                    <a:srgbClr val="FFFFFF"/>
                  </a:solidFill>
                  <a:latin typeface="Segoe Sans Display Semibold" pitchFamily="2" charset="0"/>
                  <a:cs typeface="Segoe Sans Display Semibold" pitchFamily="2" charset="0"/>
                </a:rPr>
                <a:t>Combo</a:t>
              </a:r>
            </a:p>
          </p:txBody>
        </p:sp>
        <p:sp>
          <p:nvSpPr>
            <p:cNvPr id="28" name="Rectangle: Rounded Corners 27">
              <a:extLst>
                <a:ext uri="{FF2B5EF4-FFF2-40B4-BE49-F238E27FC236}">
                  <a16:creationId xmlns:a16="http://schemas.microsoft.com/office/drawing/2014/main" id="{8F6FD239-2D16-97B2-03F8-9AEF5C8C0107}"/>
                </a:ext>
              </a:extLst>
            </p:cNvPr>
            <p:cNvSpPr>
              <a:spLocks/>
            </p:cNvSpPr>
            <p:nvPr/>
          </p:nvSpPr>
          <p:spPr bwMode="auto">
            <a:xfrm flipH="1">
              <a:off x="8527145" y="2407533"/>
              <a:ext cx="2444306" cy="1817225"/>
            </a:xfrm>
            <a:prstGeom prst="roundRect">
              <a:avLst>
                <a:gd name="adj" fmla="val 7895"/>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pic>
          <p:nvPicPr>
            <p:cNvPr id="31" name="Graphic 30" descr="Key with solid fill">
              <a:extLst>
                <a:ext uri="{FF2B5EF4-FFF2-40B4-BE49-F238E27FC236}">
                  <a16:creationId xmlns:a16="http://schemas.microsoft.com/office/drawing/2014/main" id="{CACF3CA7-660D-8996-0322-86D6AA26CF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75033" y="2584552"/>
              <a:ext cx="680666" cy="680666"/>
            </a:xfrm>
            <a:prstGeom prst="rect">
              <a:avLst/>
            </a:prstGeom>
          </p:spPr>
        </p:pic>
        <p:pic>
          <p:nvPicPr>
            <p:cNvPr id="37" name="Graphic 36" descr="Smart Phone with solid fill">
              <a:extLst>
                <a:ext uri="{FF2B5EF4-FFF2-40B4-BE49-F238E27FC236}">
                  <a16:creationId xmlns:a16="http://schemas.microsoft.com/office/drawing/2014/main" id="{7622FBFC-8DDF-1D8E-2D0F-BA0A17882F8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716033" y="2629315"/>
              <a:ext cx="622449" cy="622449"/>
            </a:xfrm>
            <a:prstGeom prst="rect">
              <a:avLst/>
            </a:prstGeom>
          </p:spPr>
        </p:pic>
        <p:pic>
          <p:nvPicPr>
            <p:cNvPr id="39" name="Graphic 38" descr="Chat bubble with solid fill">
              <a:extLst>
                <a:ext uri="{FF2B5EF4-FFF2-40B4-BE49-F238E27FC236}">
                  <a16:creationId xmlns:a16="http://schemas.microsoft.com/office/drawing/2014/main" id="{FA6CD187-FC7B-EC75-FE65-ED76F36F449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12429" y="2598006"/>
              <a:ext cx="320648" cy="320648"/>
            </a:xfrm>
            <a:prstGeom prst="rect">
              <a:avLst/>
            </a:prstGeom>
          </p:spPr>
        </p:pic>
        <p:pic>
          <p:nvPicPr>
            <p:cNvPr id="42" name="Graphic 41" descr="Badge Follow with solid fill">
              <a:extLst>
                <a:ext uri="{FF2B5EF4-FFF2-40B4-BE49-F238E27FC236}">
                  <a16:creationId xmlns:a16="http://schemas.microsoft.com/office/drawing/2014/main" id="{2055E819-3515-95CA-EA3A-79D1C2AE151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488867" y="2669056"/>
              <a:ext cx="511659" cy="511659"/>
            </a:xfrm>
            <a:prstGeom prst="rect">
              <a:avLst/>
            </a:prstGeom>
          </p:spPr>
        </p:pic>
      </p:grpSp>
    </p:spTree>
    <p:extLst>
      <p:ext uri="{BB962C8B-B14F-4D97-AF65-F5344CB8AC3E}">
        <p14:creationId xmlns:p14="http://schemas.microsoft.com/office/powerpoint/2010/main" val="62778930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2042A-04DB-C7CC-5664-8F2793ECE0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75FD26-FDAB-9D78-9613-45DFADC1F3C5}"/>
              </a:ext>
            </a:extLst>
          </p:cNvPr>
          <p:cNvSpPr>
            <a:spLocks noGrp="1"/>
          </p:cNvSpPr>
          <p:nvPr>
            <p:ph type="title"/>
          </p:nvPr>
        </p:nvSpPr>
        <p:spPr>
          <a:xfrm>
            <a:off x="586740" y="935794"/>
            <a:ext cx="11018520" cy="553998"/>
          </a:xfrm>
        </p:spPr>
        <p:txBody>
          <a:bodyPr/>
          <a:lstStyle/>
          <a:p>
            <a:pPr algn="ctr"/>
            <a:r>
              <a:rPr lang="en-US"/>
              <a:t>Other use cases</a:t>
            </a:r>
          </a:p>
        </p:txBody>
      </p:sp>
      <p:grpSp>
        <p:nvGrpSpPr>
          <p:cNvPr id="51" name="Group 50">
            <a:extLst>
              <a:ext uri="{FF2B5EF4-FFF2-40B4-BE49-F238E27FC236}">
                <a16:creationId xmlns:a16="http://schemas.microsoft.com/office/drawing/2014/main" id="{C371E2F7-3C08-A89C-71B6-F4AD1E1A5885}"/>
              </a:ext>
            </a:extLst>
          </p:cNvPr>
          <p:cNvGrpSpPr/>
          <p:nvPr/>
        </p:nvGrpSpPr>
        <p:grpSpPr>
          <a:xfrm>
            <a:off x="1357472" y="2085916"/>
            <a:ext cx="9477057" cy="3560504"/>
            <a:chOff x="1357472" y="1793816"/>
            <a:chExt cx="9477057" cy="3560504"/>
          </a:xfrm>
        </p:grpSpPr>
        <p:sp>
          <p:nvSpPr>
            <p:cNvPr id="3" name="Rounded Rectangle 64">
              <a:extLst>
                <a:ext uri="{FF2B5EF4-FFF2-40B4-BE49-F238E27FC236}">
                  <a16:creationId xmlns:a16="http://schemas.microsoft.com/office/drawing/2014/main" id="{D5402E3F-1F3D-010C-B6D3-0B4442A7DEC1}"/>
                </a:ext>
                <a:ext uri="{C183D7F6-B498-43B3-948B-1728B52AA6E4}">
                  <adec:decorative xmlns:adec="http://schemas.microsoft.com/office/drawing/2017/decorative" val="1"/>
                </a:ext>
              </a:extLst>
            </p:cNvPr>
            <p:cNvSpPr>
              <a:spLocks/>
            </p:cNvSpPr>
            <p:nvPr/>
          </p:nvSpPr>
          <p:spPr bwMode="auto">
            <a:xfrm>
              <a:off x="1357472" y="1793816"/>
              <a:ext cx="9477057" cy="3560504"/>
            </a:xfrm>
            <a:prstGeom prst="roundRect">
              <a:avLst>
                <a:gd name="adj" fmla="val 3095"/>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grpSp>
          <p:nvGrpSpPr>
            <p:cNvPr id="49" name="Group 48">
              <a:extLst>
                <a:ext uri="{FF2B5EF4-FFF2-40B4-BE49-F238E27FC236}">
                  <a16:creationId xmlns:a16="http://schemas.microsoft.com/office/drawing/2014/main" id="{8B4F0504-593F-5117-F605-B6D30493A1B7}"/>
                </a:ext>
              </a:extLst>
            </p:cNvPr>
            <p:cNvGrpSpPr/>
            <p:nvPr/>
          </p:nvGrpSpPr>
          <p:grpSpPr>
            <a:xfrm>
              <a:off x="2980351" y="3868678"/>
              <a:ext cx="6217196" cy="1461807"/>
              <a:chOff x="2211842" y="3435540"/>
              <a:chExt cx="6217196" cy="2785378"/>
            </a:xfrm>
          </p:grpSpPr>
          <p:cxnSp>
            <p:nvCxnSpPr>
              <p:cNvPr id="5" name="Straight Connector 4">
                <a:extLst>
                  <a:ext uri="{FF2B5EF4-FFF2-40B4-BE49-F238E27FC236}">
                    <a16:creationId xmlns:a16="http://schemas.microsoft.com/office/drawing/2014/main" id="{F156A317-7A2E-EECB-DA34-2D4C9E85BF8A}"/>
                  </a:ext>
                  <a:ext uri="{C183D7F6-B498-43B3-948B-1728B52AA6E4}">
                    <adec:decorative xmlns:adec="http://schemas.microsoft.com/office/drawing/2017/decorative" val="1"/>
                  </a:ext>
                </a:extLst>
              </p:cNvPr>
              <p:cNvCxnSpPr/>
              <p:nvPr/>
            </p:nvCxnSpPr>
            <p:spPr>
              <a:xfrm>
                <a:off x="2211842" y="3435540"/>
                <a:ext cx="0" cy="2785378"/>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CE4CA73-7090-D117-0523-9F820EA9EA8D}"/>
                  </a:ext>
                  <a:ext uri="{C183D7F6-B498-43B3-948B-1728B52AA6E4}">
                    <adec:decorative xmlns:adec="http://schemas.microsoft.com/office/drawing/2017/decorative" val="1"/>
                  </a:ext>
                </a:extLst>
              </p:cNvPr>
              <p:cNvCxnSpPr/>
              <p:nvPr/>
            </p:nvCxnSpPr>
            <p:spPr>
              <a:xfrm>
                <a:off x="3766141" y="3435540"/>
                <a:ext cx="0" cy="2785378"/>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891E713-BA79-8F6D-6994-6CF5C0BE123E}"/>
                  </a:ext>
                  <a:ext uri="{C183D7F6-B498-43B3-948B-1728B52AA6E4}">
                    <adec:decorative xmlns:adec="http://schemas.microsoft.com/office/drawing/2017/decorative" val="1"/>
                  </a:ext>
                </a:extLst>
              </p:cNvPr>
              <p:cNvCxnSpPr/>
              <p:nvPr/>
            </p:nvCxnSpPr>
            <p:spPr>
              <a:xfrm>
                <a:off x="6874739" y="3435540"/>
                <a:ext cx="0" cy="2785378"/>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1E5A669-4B1E-9A0C-3352-CFCAEA9F6724}"/>
                  </a:ext>
                  <a:ext uri="{C183D7F6-B498-43B3-948B-1728B52AA6E4}">
                    <adec:decorative xmlns:adec="http://schemas.microsoft.com/office/drawing/2017/decorative" val="1"/>
                  </a:ext>
                </a:extLst>
              </p:cNvPr>
              <p:cNvCxnSpPr/>
              <p:nvPr/>
            </p:nvCxnSpPr>
            <p:spPr>
              <a:xfrm>
                <a:off x="8429038" y="3435540"/>
                <a:ext cx="0" cy="2785378"/>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E7CC373-0FD7-6111-DC1C-529076127203}"/>
                  </a:ext>
                  <a:ext uri="{C183D7F6-B498-43B3-948B-1728B52AA6E4}">
                    <adec:decorative xmlns:adec="http://schemas.microsoft.com/office/drawing/2017/decorative" val="1"/>
                  </a:ext>
                </a:extLst>
              </p:cNvPr>
              <p:cNvCxnSpPr/>
              <p:nvPr/>
            </p:nvCxnSpPr>
            <p:spPr>
              <a:xfrm>
                <a:off x="5320440" y="3435540"/>
                <a:ext cx="0" cy="2785378"/>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20" name="Rectangle: Rounded Corners 19">
              <a:extLst>
                <a:ext uri="{FF2B5EF4-FFF2-40B4-BE49-F238E27FC236}">
                  <a16:creationId xmlns:a16="http://schemas.microsoft.com/office/drawing/2014/main" id="{B3E22331-2722-4DBE-858D-465F9A662B77}"/>
                </a:ext>
                <a:ext uri="{C183D7F6-B498-43B3-948B-1728B52AA6E4}">
                  <adec:decorative xmlns:adec="http://schemas.microsoft.com/office/drawing/2017/decorative" val="1"/>
                </a:ext>
              </a:extLst>
            </p:cNvPr>
            <p:cNvSpPr/>
            <p:nvPr/>
          </p:nvSpPr>
          <p:spPr bwMode="auto">
            <a:xfrm>
              <a:off x="1434106" y="3380722"/>
              <a:ext cx="9249162" cy="362857"/>
            </a:xfrm>
            <a:prstGeom prst="roundRect">
              <a:avLst>
                <a:gd name="adj" fmla="val 50000"/>
              </a:avLst>
            </a:prstGeom>
            <a:gradFill flip="none" rotWithShape="1">
              <a:gsLst>
                <a:gs pos="100000">
                  <a:srgbClr val="C03BC4"/>
                </a:gs>
                <a:gs pos="0">
                  <a:srgbClr val="0078D4"/>
                </a:gs>
              </a:gsLst>
              <a:lin ang="0" scaled="1"/>
              <a:tileRect/>
            </a:gradFill>
          </p:spPr>
          <p:txBody>
            <a:bodyPr wrap="square" lIns="91440" tIns="45720" rIns="91440" bIns="4572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endParaRPr>
            </a:p>
          </p:txBody>
        </p:sp>
        <p:cxnSp>
          <p:nvCxnSpPr>
            <p:cNvPr id="21" name="Straight Connector 20">
              <a:extLst>
                <a:ext uri="{FF2B5EF4-FFF2-40B4-BE49-F238E27FC236}">
                  <a16:creationId xmlns:a16="http://schemas.microsoft.com/office/drawing/2014/main" id="{D9281A53-E30E-8BF3-BA01-736CC4529EF7}"/>
                </a:ext>
                <a:ext uri="{C183D7F6-B498-43B3-948B-1728B52AA6E4}">
                  <adec:decorative xmlns:adec="http://schemas.microsoft.com/office/drawing/2017/decorative" val="1"/>
                </a:ext>
              </a:extLst>
            </p:cNvPr>
            <p:cNvCxnSpPr/>
            <p:nvPr/>
          </p:nvCxnSpPr>
          <p:spPr>
            <a:xfrm>
              <a:off x="2980351" y="3449388"/>
              <a:ext cx="0" cy="225526"/>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32420A9-3312-81CA-D492-B3867043CC56}"/>
                </a:ext>
                <a:ext uri="{C183D7F6-B498-43B3-948B-1728B52AA6E4}">
                  <adec:decorative xmlns:adec="http://schemas.microsoft.com/office/drawing/2017/decorative" val="1"/>
                </a:ext>
              </a:extLst>
            </p:cNvPr>
            <p:cNvCxnSpPr/>
            <p:nvPr/>
          </p:nvCxnSpPr>
          <p:spPr>
            <a:xfrm>
              <a:off x="4534650" y="3449388"/>
              <a:ext cx="0" cy="225526"/>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5E6DE00-D0D5-EAF1-D09C-5EE86BF518A5}"/>
                </a:ext>
                <a:ext uri="{C183D7F6-B498-43B3-948B-1728B52AA6E4}">
                  <adec:decorative xmlns:adec="http://schemas.microsoft.com/office/drawing/2017/decorative" val="1"/>
                </a:ext>
              </a:extLst>
            </p:cNvPr>
            <p:cNvCxnSpPr/>
            <p:nvPr/>
          </p:nvCxnSpPr>
          <p:spPr>
            <a:xfrm>
              <a:off x="7643248" y="3449388"/>
              <a:ext cx="0" cy="225526"/>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2774CAB-9F7C-5E64-F9C8-8E4B444E1786}"/>
                </a:ext>
                <a:ext uri="{C183D7F6-B498-43B3-948B-1728B52AA6E4}">
                  <adec:decorative xmlns:adec="http://schemas.microsoft.com/office/drawing/2017/decorative" val="1"/>
                </a:ext>
              </a:extLst>
            </p:cNvPr>
            <p:cNvCxnSpPr/>
            <p:nvPr/>
          </p:nvCxnSpPr>
          <p:spPr>
            <a:xfrm>
              <a:off x="9197547" y="3449388"/>
              <a:ext cx="0" cy="225526"/>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BF375E6-D27D-5547-9449-ABC3058DE92D}"/>
                </a:ext>
                <a:ext uri="{C183D7F6-B498-43B3-948B-1728B52AA6E4}">
                  <adec:decorative xmlns:adec="http://schemas.microsoft.com/office/drawing/2017/decorative" val="1"/>
                </a:ext>
              </a:extLst>
            </p:cNvPr>
            <p:cNvCxnSpPr/>
            <p:nvPr/>
          </p:nvCxnSpPr>
          <p:spPr>
            <a:xfrm>
              <a:off x="6088949" y="3449388"/>
              <a:ext cx="0" cy="225526"/>
            </a:xfrm>
            <a:prstGeom prst="line">
              <a:avLst/>
            </a:prstGeom>
            <a:ln w="63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id="{86DDE2C6-E85C-F91E-B33C-48B80B02E7C2}"/>
                </a:ext>
                <a:ext uri="{C183D7F6-B498-43B3-948B-1728B52AA6E4}">
                  <adec:decorative xmlns:adec="http://schemas.microsoft.com/office/drawing/2017/decorative" val="1"/>
                </a:ext>
              </a:extLst>
            </p:cNvPr>
            <p:cNvPicPr>
              <a:picLocks/>
            </p:cNvPicPr>
            <p:nvPr/>
          </p:nvPicPr>
          <p:blipFill rotWithShape="1">
            <a:blip r:embed="rId3" cstate="hqprint">
              <a:extLst>
                <a:ext uri="{28A0092B-C50C-407E-A947-70E740481C1C}">
                  <a14:useLocalDpi xmlns:a14="http://schemas.microsoft.com/office/drawing/2010/main"/>
                </a:ext>
              </a:extLst>
            </a:blip>
            <a:srcRect l="5889" r="5889"/>
            <a:stretch/>
          </p:blipFill>
          <p:spPr>
            <a:xfrm>
              <a:off x="1494632" y="1930975"/>
              <a:ext cx="1417139" cy="1302279"/>
            </a:xfrm>
            <a:prstGeom prst="roundRect">
              <a:avLst>
                <a:gd name="adj" fmla="val 5600"/>
              </a:avLst>
            </a:prstGeom>
            <a:noFill/>
            <a:ln w="19050" cap="flat">
              <a:noFill/>
              <a:prstDash val="solid"/>
              <a:miter/>
            </a:ln>
            <a:effectLst/>
          </p:spPr>
        </p:pic>
        <p:pic>
          <p:nvPicPr>
            <p:cNvPr id="28" name="Picture 27">
              <a:extLst>
                <a:ext uri="{FF2B5EF4-FFF2-40B4-BE49-F238E27FC236}">
                  <a16:creationId xmlns:a16="http://schemas.microsoft.com/office/drawing/2014/main" id="{C0EC345C-395D-79EE-0FDD-8B93670D9985}"/>
                </a:ext>
                <a:ext uri="{C183D7F6-B498-43B3-948B-1728B52AA6E4}">
                  <adec:decorative xmlns:adec="http://schemas.microsoft.com/office/drawing/2017/decorative" val="1"/>
                </a:ext>
              </a:extLst>
            </p:cNvPr>
            <p:cNvPicPr>
              <a:picLocks/>
            </p:cNvPicPr>
            <p:nvPr/>
          </p:nvPicPr>
          <p:blipFill rotWithShape="1">
            <a:blip r:embed="rId4" cstate="hqprint">
              <a:extLst>
                <a:ext uri="{28A0092B-C50C-407E-A947-70E740481C1C}">
                  <a14:useLocalDpi xmlns:a14="http://schemas.microsoft.com/office/drawing/2010/main"/>
                </a:ext>
              </a:extLst>
            </a:blip>
            <a:srcRect l="8477" r="8477"/>
            <a:stretch/>
          </p:blipFill>
          <p:spPr>
            <a:xfrm>
              <a:off x="3048931" y="1930975"/>
              <a:ext cx="1417139" cy="1302279"/>
            </a:xfrm>
            <a:prstGeom prst="roundRect">
              <a:avLst>
                <a:gd name="adj" fmla="val 5600"/>
              </a:avLst>
            </a:prstGeom>
            <a:noFill/>
            <a:ln w="19050" cap="flat">
              <a:noFill/>
              <a:prstDash val="solid"/>
              <a:miter/>
            </a:ln>
            <a:effectLst/>
          </p:spPr>
        </p:pic>
        <p:pic>
          <p:nvPicPr>
            <p:cNvPr id="29" name="Picture 28">
              <a:extLst>
                <a:ext uri="{FF2B5EF4-FFF2-40B4-BE49-F238E27FC236}">
                  <a16:creationId xmlns:a16="http://schemas.microsoft.com/office/drawing/2014/main" id="{D48B5051-5113-7661-B0DC-B4657D1BD774}"/>
                </a:ext>
                <a:ext uri="{C183D7F6-B498-43B3-948B-1728B52AA6E4}">
                  <adec:decorative xmlns:adec="http://schemas.microsoft.com/office/drawing/2017/decorative" val="1"/>
                </a:ext>
              </a:extLst>
            </p:cNvPr>
            <p:cNvPicPr>
              <a:picLocks/>
            </p:cNvPicPr>
            <p:nvPr/>
          </p:nvPicPr>
          <p:blipFill rotWithShape="1">
            <a:blip r:embed="rId5" cstate="hqprint">
              <a:extLst>
                <a:ext uri="{28A0092B-C50C-407E-A947-70E740481C1C}">
                  <a14:useLocalDpi xmlns:a14="http://schemas.microsoft.com/office/drawing/2010/main"/>
                </a:ext>
              </a:extLst>
            </a:blip>
            <a:srcRect l="5112" r="5112"/>
            <a:stretch/>
          </p:blipFill>
          <p:spPr>
            <a:xfrm>
              <a:off x="4603230" y="1930975"/>
              <a:ext cx="1417139" cy="1302279"/>
            </a:xfrm>
            <a:prstGeom prst="roundRect">
              <a:avLst>
                <a:gd name="adj" fmla="val 5600"/>
              </a:avLst>
            </a:prstGeom>
            <a:noFill/>
            <a:ln w="19050" cap="flat">
              <a:noFill/>
              <a:prstDash val="solid"/>
              <a:miter/>
            </a:ln>
            <a:effectLst/>
          </p:spPr>
        </p:pic>
        <p:pic>
          <p:nvPicPr>
            <p:cNvPr id="30" name="Picture 29">
              <a:extLst>
                <a:ext uri="{FF2B5EF4-FFF2-40B4-BE49-F238E27FC236}">
                  <a16:creationId xmlns:a16="http://schemas.microsoft.com/office/drawing/2014/main" id="{82F0631A-7476-D09E-4F65-230237620AFE}"/>
                </a:ext>
                <a:ext uri="{C183D7F6-B498-43B3-948B-1728B52AA6E4}">
                  <adec:decorative xmlns:adec="http://schemas.microsoft.com/office/drawing/2017/decorative" val="1"/>
                </a:ext>
              </a:extLst>
            </p:cNvPr>
            <p:cNvPicPr>
              <a:picLocks/>
            </p:cNvPicPr>
            <p:nvPr/>
          </p:nvPicPr>
          <p:blipFill rotWithShape="1">
            <a:blip r:embed="rId6" cstate="hqprint">
              <a:extLst>
                <a:ext uri="{28A0092B-C50C-407E-A947-70E740481C1C}">
                  <a14:useLocalDpi xmlns:a14="http://schemas.microsoft.com/office/drawing/2010/main"/>
                </a:ext>
              </a:extLst>
            </a:blip>
            <a:srcRect l="5112" r="5112"/>
            <a:stretch/>
          </p:blipFill>
          <p:spPr>
            <a:xfrm>
              <a:off x="6157529" y="1930975"/>
              <a:ext cx="1417139" cy="1302279"/>
            </a:xfrm>
            <a:prstGeom prst="roundRect">
              <a:avLst>
                <a:gd name="adj" fmla="val 5600"/>
              </a:avLst>
            </a:prstGeom>
            <a:noFill/>
            <a:ln w="19050" cap="flat">
              <a:noFill/>
              <a:prstDash val="solid"/>
              <a:miter/>
            </a:ln>
            <a:effectLst/>
          </p:spPr>
        </p:pic>
        <p:pic>
          <p:nvPicPr>
            <p:cNvPr id="31" name="Picture 30">
              <a:extLst>
                <a:ext uri="{FF2B5EF4-FFF2-40B4-BE49-F238E27FC236}">
                  <a16:creationId xmlns:a16="http://schemas.microsoft.com/office/drawing/2014/main" id="{A9160B46-CD43-A5F0-760D-FC26BD420F06}"/>
                </a:ext>
                <a:ext uri="{C183D7F6-B498-43B3-948B-1728B52AA6E4}">
                  <adec:decorative xmlns:adec="http://schemas.microsoft.com/office/drawing/2017/decorative" val="1"/>
                </a:ext>
              </a:extLst>
            </p:cNvPr>
            <p:cNvPicPr>
              <a:picLocks/>
            </p:cNvPicPr>
            <p:nvPr/>
          </p:nvPicPr>
          <p:blipFill rotWithShape="1">
            <a:blip r:embed="rId7" cstate="hqprint">
              <a:extLst>
                <a:ext uri="{28A0092B-C50C-407E-A947-70E740481C1C}">
                  <a14:useLocalDpi xmlns:a14="http://schemas.microsoft.com/office/drawing/2010/main"/>
                </a:ext>
              </a:extLst>
            </a:blip>
            <a:srcRect l="4709" r="4709"/>
            <a:stretch/>
          </p:blipFill>
          <p:spPr>
            <a:xfrm>
              <a:off x="7711828" y="1930975"/>
              <a:ext cx="1417139" cy="1302279"/>
            </a:xfrm>
            <a:prstGeom prst="roundRect">
              <a:avLst>
                <a:gd name="adj" fmla="val 5600"/>
              </a:avLst>
            </a:prstGeom>
            <a:noFill/>
            <a:ln w="19050" cap="flat">
              <a:noFill/>
              <a:prstDash val="solid"/>
              <a:miter/>
            </a:ln>
            <a:effectLst/>
          </p:spPr>
        </p:pic>
        <p:pic>
          <p:nvPicPr>
            <p:cNvPr id="32" name="Picture 31">
              <a:extLst>
                <a:ext uri="{FF2B5EF4-FFF2-40B4-BE49-F238E27FC236}">
                  <a16:creationId xmlns:a16="http://schemas.microsoft.com/office/drawing/2014/main" id="{4FB122B1-0649-CA8F-F1D1-6302A31BD432}"/>
                </a:ext>
                <a:ext uri="{C183D7F6-B498-43B3-948B-1728B52AA6E4}">
                  <adec:decorative xmlns:adec="http://schemas.microsoft.com/office/drawing/2017/decorative" val="1"/>
                </a:ext>
              </a:extLst>
            </p:cNvPr>
            <p:cNvPicPr>
              <a:picLocks/>
            </p:cNvPicPr>
            <p:nvPr/>
          </p:nvPicPr>
          <p:blipFill rotWithShape="1">
            <a:blip r:embed="rId8" cstate="hqprint">
              <a:extLst>
                <a:ext uri="{28A0092B-C50C-407E-A947-70E740481C1C}">
                  <a14:useLocalDpi xmlns:a14="http://schemas.microsoft.com/office/drawing/2010/main"/>
                </a:ext>
              </a:extLst>
            </a:blip>
            <a:srcRect l="6411" r="4905"/>
            <a:stretch/>
          </p:blipFill>
          <p:spPr>
            <a:xfrm>
              <a:off x="9266128" y="1930975"/>
              <a:ext cx="1417139" cy="1302279"/>
            </a:xfrm>
            <a:prstGeom prst="roundRect">
              <a:avLst>
                <a:gd name="adj" fmla="val 5600"/>
              </a:avLst>
            </a:prstGeom>
            <a:noFill/>
            <a:ln w="19050" cap="flat">
              <a:noFill/>
              <a:prstDash val="solid"/>
              <a:miter/>
            </a:ln>
            <a:effectLst/>
          </p:spPr>
        </p:pic>
        <p:sp>
          <p:nvSpPr>
            <p:cNvPr id="34" name="Rectangle: Rounded Corners 18">
              <a:extLst>
                <a:ext uri="{FF2B5EF4-FFF2-40B4-BE49-F238E27FC236}">
                  <a16:creationId xmlns:a16="http://schemas.microsoft.com/office/drawing/2014/main" id="{AC7EB0C4-CA27-9AB7-07BA-7A35032EC2F4}"/>
                </a:ext>
                <a:ext uri="{C183D7F6-B498-43B3-948B-1728B52AA6E4}">
                  <adec:decorative xmlns:adec="http://schemas.microsoft.com/office/drawing/2017/decorative" val="0"/>
                </a:ext>
              </a:extLst>
            </p:cNvPr>
            <p:cNvSpPr>
              <a:spLocks/>
            </p:cNvSpPr>
            <p:nvPr/>
          </p:nvSpPr>
          <p:spPr bwMode="auto">
            <a:xfrm>
              <a:off x="1543932" y="3469818"/>
              <a:ext cx="1318538"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rPr>
                <a:t>Retail</a:t>
              </a:r>
            </a:p>
          </p:txBody>
        </p:sp>
        <p:sp>
          <p:nvSpPr>
            <p:cNvPr id="35" name="TextBox 34">
              <a:extLst>
                <a:ext uri="{FF2B5EF4-FFF2-40B4-BE49-F238E27FC236}">
                  <a16:creationId xmlns:a16="http://schemas.microsoft.com/office/drawing/2014/main" id="{8BC4A03E-681C-2153-1C27-9FB2DAC13C9E}"/>
                </a:ext>
                <a:ext uri="{C183D7F6-B498-43B3-948B-1728B52AA6E4}">
                  <adec:decorative xmlns:adec="http://schemas.microsoft.com/office/drawing/2017/decorative" val="0"/>
                </a:ext>
              </a:extLst>
            </p:cNvPr>
            <p:cNvSpPr txBox="1"/>
            <p:nvPr/>
          </p:nvSpPr>
          <p:spPr>
            <a:xfrm>
              <a:off x="1494632" y="3868678"/>
              <a:ext cx="1417139" cy="1138773"/>
            </a:xfrm>
            <a:prstGeom prst="rect">
              <a:avLst/>
            </a:prstGeom>
            <a:noFill/>
          </p:spPr>
          <p:txBody>
            <a:bodyPr vert="horz" wrap="square" lIns="0" tIns="0" rIns="0" bIns="0" rtlCol="0">
              <a:spAutoFit/>
            </a:bodyPr>
            <a:lstStyle/>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Order tracking</a:t>
              </a:r>
            </a:p>
            <a:p>
              <a:pPr marL="0" marR="0" lvl="0" indent="0" algn="ctr" defTabSz="932472" rtl="0" eaLnBrk="1" fontAlgn="auto"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Returns</a:t>
              </a:r>
            </a:p>
            <a:p>
              <a:pPr marL="0" marR="0" lvl="0" indent="0" algn="ctr" defTabSz="932472" rtl="0" eaLnBrk="1" fontAlgn="auto"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Order modification</a:t>
              </a:r>
            </a:p>
            <a:p>
              <a:pPr marL="0" marR="0" lvl="0" indent="0" algn="ctr" defTabSz="932472" rtl="0" eaLnBrk="1" fontAlgn="auto"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Customer FAQs</a:t>
              </a:r>
            </a:p>
          </p:txBody>
        </p:sp>
        <p:sp>
          <p:nvSpPr>
            <p:cNvPr id="36" name="Rectangle: Rounded Corners 18">
              <a:extLst>
                <a:ext uri="{FF2B5EF4-FFF2-40B4-BE49-F238E27FC236}">
                  <a16:creationId xmlns:a16="http://schemas.microsoft.com/office/drawing/2014/main" id="{6E613A01-727A-0105-4AA7-C436D28F04FB}"/>
                </a:ext>
                <a:ext uri="{C183D7F6-B498-43B3-948B-1728B52AA6E4}">
                  <adec:decorative xmlns:adec="http://schemas.microsoft.com/office/drawing/2017/decorative" val="0"/>
                </a:ext>
              </a:extLst>
            </p:cNvPr>
            <p:cNvSpPr>
              <a:spLocks/>
            </p:cNvSpPr>
            <p:nvPr/>
          </p:nvSpPr>
          <p:spPr bwMode="auto">
            <a:xfrm>
              <a:off x="3098232" y="3469818"/>
              <a:ext cx="1318538"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rPr>
                <a:t>Financial Services</a:t>
              </a:r>
            </a:p>
          </p:txBody>
        </p:sp>
        <p:sp>
          <p:nvSpPr>
            <p:cNvPr id="37" name="TextBox 36">
              <a:extLst>
                <a:ext uri="{FF2B5EF4-FFF2-40B4-BE49-F238E27FC236}">
                  <a16:creationId xmlns:a16="http://schemas.microsoft.com/office/drawing/2014/main" id="{7A5F5D4E-B461-3E51-0470-E41B02E23686}"/>
                </a:ext>
              </a:extLst>
            </p:cNvPr>
            <p:cNvSpPr txBox="1"/>
            <p:nvPr/>
          </p:nvSpPr>
          <p:spPr>
            <a:xfrm>
              <a:off x="3048931" y="3868678"/>
              <a:ext cx="1417139" cy="1138773"/>
            </a:xfrm>
            <a:prstGeom prst="rect">
              <a:avLst/>
            </a:prstGeom>
            <a:noFill/>
          </p:spPr>
          <p:txBody>
            <a:bodyPr vert="horz" wrap="square" lIns="0" tIns="0" rIns="0" bIns="0" rtlCol="0">
              <a:spAutoFit/>
            </a:bodyPr>
            <a:lstStyle/>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Account inquiries</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Loan applications</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Identity verification</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Fraud support</a:t>
              </a:r>
            </a:p>
          </p:txBody>
        </p:sp>
        <p:sp>
          <p:nvSpPr>
            <p:cNvPr id="38" name="Rectangle: Rounded Corners 18">
              <a:extLst>
                <a:ext uri="{FF2B5EF4-FFF2-40B4-BE49-F238E27FC236}">
                  <a16:creationId xmlns:a16="http://schemas.microsoft.com/office/drawing/2014/main" id="{2454EAFA-DA2E-9803-4DAB-69ED2D3539D3}"/>
                </a:ext>
                <a:ext uri="{C183D7F6-B498-43B3-948B-1728B52AA6E4}">
                  <adec:decorative xmlns:adec="http://schemas.microsoft.com/office/drawing/2017/decorative" val="0"/>
                </a:ext>
              </a:extLst>
            </p:cNvPr>
            <p:cNvSpPr>
              <a:spLocks/>
            </p:cNvSpPr>
            <p:nvPr/>
          </p:nvSpPr>
          <p:spPr bwMode="auto">
            <a:xfrm>
              <a:off x="4652530" y="3469818"/>
              <a:ext cx="1318538"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rPr>
                <a:t>Education</a:t>
              </a:r>
            </a:p>
          </p:txBody>
        </p:sp>
        <p:sp>
          <p:nvSpPr>
            <p:cNvPr id="39" name="TextBox 38">
              <a:extLst>
                <a:ext uri="{FF2B5EF4-FFF2-40B4-BE49-F238E27FC236}">
                  <a16:creationId xmlns:a16="http://schemas.microsoft.com/office/drawing/2014/main" id="{1BD13ECB-C575-3DA3-6CDC-D79B41A9147E}"/>
                </a:ext>
              </a:extLst>
            </p:cNvPr>
            <p:cNvSpPr txBox="1"/>
            <p:nvPr/>
          </p:nvSpPr>
          <p:spPr>
            <a:xfrm>
              <a:off x="4603230" y="3868678"/>
              <a:ext cx="1417139" cy="1138773"/>
            </a:xfrm>
            <a:prstGeom prst="rect">
              <a:avLst/>
            </a:prstGeom>
            <a:noFill/>
          </p:spPr>
          <p:txBody>
            <a:bodyPr vert="horz" wrap="square" lIns="0" tIns="0" rIns="0" bIns="0" rtlCol="0">
              <a:spAutoFit/>
            </a:bodyPr>
            <a:lstStyle/>
            <a:p>
              <a:pPr marL="0" marR="0" lvl="0" indent="0" algn="ctr" defTabSz="932472" rtl="0" eaLnBrk="1" fontAlgn="base" latinLnBrk="0" hangingPunct="1">
                <a:lnSpc>
                  <a:spcPct val="100000"/>
                </a:lnSpc>
                <a:spcBef>
                  <a:spcPts val="1200"/>
                </a:spcBef>
                <a:spcAft>
                  <a:spcPts val="0"/>
                </a:spcAft>
                <a:buClrTx/>
                <a:buSzTx/>
                <a:buFontTx/>
                <a:buNone/>
                <a:tabLst/>
                <a:defRPr/>
              </a:pPr>
              <a:r>
                <a:rPr lang="en-US" sz="1100">
                  <a:latin typeface="Segoe Sans Display" pitchFamily="2" charset="0"/>
                  <a:cs typeface="Segoe Sans Display" pitchFamily="2" charset="0"/>
                </a:rPr>
                <a:t>Student FAQs</a:t>
              </a:r>
              <a:endPar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endParaRP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Course scheduling</a:t>
              </a:r>
            </a:p>
            <a:p>
              <a:pPr marL="0" marR="0" lvl="0" indent="0" algn="ctr" defTabSz="932472" rtl="0" eaLnBrk="1" fontAlgn="base" latinLnBrk="0" hangingPunct="1">
                <a:lnSpc>
                  <a:spcPct val="100000"/>
                </a:lnSpc>
                <a:spcBef>
                  <a:spcPts val="1200"/>
                </a:spcBef>
                <a:spcAft>
                  <a:spcPts val="0"/>
                </a:spcAft>
                <a:buClrTx/>
                <a:buSzTx/>
                <a:buFontTx/>
                <a:buNone/>
                <a:tabLst/>
                <a:defRPr/>
              </a:pPr>
              <a:r>
                <a:rPr lang="en-US" sz="1100">
                  <a:latin typeface="Segoe Sans Display" pitchFamily="2" charset="0"/>
                  <a:cs typeface="Segoe Sans Display" pitchFamily="2" charset="0"/>
                </a:rPr>
                <a:t>Application help</a:t>
              </a:r>
              <a:endPar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endParaRP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Technical </a:t>
              </a:r>
              <a:r>
                <a:rPr lang="en-US" sz="1100">
                  <a:latin typeface="Segoe Sans Display" pitchFamily="2" charset="0"/>
                  <a:cs typeface="Segoe Sans Display" pitchFamily="2" charset="0"/>
                </a:rPr>
                <a:t>support</a:t>
              </a:r>
            </a:p>
          </p:txBody>
        </p:sp>
        <p:sp>
          <p:nvSpPr>
            <p:cNvPr id="40" name="Rectangle: Rounded Corners 18">
              <a:extLst>
                <a:ext uri="{FF2B5EF4-FFF2-40B4-BE49-F238E27FC236}">
                  <a16:creationId xmlns:a16="http://schemas.microsoft.com/office/drawing/2014/main" id="{A95AACC9-5B3E-A6FA-B1B7-4E267D087396}"/>
                </a:ext>
                <a:ext uri="{C183D7F6-B498-43B3-948B-1728B52AA6E4}">
                  <adec:decorative xmlns:adec="http://schemas.microsoft.com/office/drawing/2017/decorative" val="0"/>
                </a:ext>
              </a:extLst>
            </p:cNvPr>
            <p:cNvSpPr>
              <a:spLocks/>
            </p:cNvSpPr>
            <p:nvPr/>
          </p:nvSpPr>
          <p:spPr bwMode="auto">
            <a:xfrm>
              <a:off x="6206829" y="3469818"/>
              <a:ext cx="1318538"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rPr>
                <a:t>Public Sector</a:t>
              </a:r>
            </a:p>
          </p:txBody>
        </p:sp>
        <p:sp>
          <p:nvSpPr>
            <p:cNvPr id="41" name="TextBox 40">
              <a:extLst>
                <a:ext uri="{FF2B5EF4-FFF2-40B4-BE49-F238E27FC236}">
                  <a16:creationId xmlns:a16="http://schemas.microsoft.com/office/drawing/2014/main" id="{54CD8C2E-6F13-8B47-9C6C-4CA39701C1D8}"/>
                </a:ext>
              </a:extLst>
            </p:cNvPr>
            <p:cNvSpPr txBox="1"/>
            <p:nvPr/>
          </p:nvSpPr>
          <p:spPr>
            <a:xfrm>
              <a:off x="6157529" y="3868678"/>
              <a:ext cx="1417139" cy="1138773"/>
            </a:xfrm>
            <a:prstGeom prst="rect">
              <a:avLst/>
            </a:prstGeom>
            <a:noFill/>
          </p:spPr>
          <p:txBody>
            <a:bodyPr vert="horz" wrap="square" lIns="0" tIns="0" rIns="0" bIns="0" rtlCol="0">
              <a:spAutoFit/>
            </a:bodyPr>
            <a:lstStyle/>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Billing</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Outage reports</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Citizen FAQs</a:t>
              </a:r>
            </a:p>
            <a:p>
              <a:pPr marL="0" marR="0" lvl="0" indent="0" algn="ctr" defTabSz="932472" rtl="0" eaLnBrk="1" fontAlgn="base" latinLnBrk="0" hangingPunct="1">
                <a:lnSpc>
                  <a:spcPct val="100000"/>
                </a:lnSpc>
                <a:spcBef>
                  <a:spcPts val="1200"/>
                </a:spcBef>
                <a:spcAft>
                  <a:spcPts val="0"/>
                </a:spcAft>
                <a:buClrTx/>
                <a:buSzTx/>
                <a:buFontTx/>
                <a:buNone/>
                <a:tabLst/>
                <a:defRPr/>
              </a:pPr>
              <a:r>
                <a:rPr lang="en-US" sz="1100">
                  <a:latin typeface="Segoe Sans Display" pitchFamily="2" charset="0"/>
                  <a:cs typeface="Segoe Sans Display" pitchFamily="2" charset="0"/>
                </a:rPr>
                <a:t>Service requests</a:t>
              </a:r>
              <a:endPar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endParaRPr>
            </a:p>
          </p:txBody>
        </p:sp>
        <p:sp>
          <p:nvSpPr>
            <p:cNvPr id="42" name="Rectangle: Rounded Corners 18">
              <a:extLst>
                <a:ext uri="{FF2B5EF4-FFF2-40B4-BE49-F238E27FC236}">
                  <a16:creationId xmlns:a16="http://schemas.microsoft.com/office/drawing/2014/main" id="{93D0A55C-7B94-EC54-0862-985633B4B830}"/>
                </a:ext>
                <a:ext uri="{C183D7F6-B498-43B3-948B-1728B52AA6E4}">
                  <adec:decorative xmlns:adec="http://schemas.microsoft.com/office/drawing/2017/decorative" val="0"/>
                </a:ext>
              </a:extLst>
            </p:cNvPr>
            <p:cNvSpPr>
              <a:spLocks/>
            </p:cNvSpPr>
            <p:nvPr/>
          </p:nvSpPr>
          <p:spPr bwMode="auto">
            <a:xfrm>
              <a:off x="7761128" y="3469818"/>
              <a:ext cx="1318538"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rPr>
                <a:t>Travel </a:t>
              </a:r>
            </a:p>
          </p:txBody>
        </p:sp>
        <p:sp>
          <p:nvSpPr>
            <p:cNvPr id="43" name="TextBox 42">
              <a:extLst>
                <a:ext uri="{FF2B5EF4-FFF2-40B4-BE49-F238E27FC236}">
                  <a16:creationId xmlns:a16="http://schemas.microsoft.com/office/drawing/2014/main" id="{5118B414-64F4-FAB6-FF95-31F913695FFC}"/>
                </a:ext>
              </a:extLst>
            </p:cNvPr>
            <p:cNvSpPr txBox="1"/>
            <p:nvPr/>
          </p:nvSpPr>
          <p:spPr>
            <a:xfrm>
              <a:off x="7711828" y="3868678"/>
              <a:ext cx="1417139" cy="1138773"/>
            </a:xfrm>
            <a:prstGeom prst="rect">
              <a:avLst/>
            </a:prstGeom>
            <a:noFill/>
          </p:spPr>
          <p:txBody>
            <a:bodyPr vert="horz" wrap="square" lIns="0" tIns="0" rIns="0" bIns="0" rtlCol="0">
              <a:spAutoFit/>
            </a:bodyPr>
            <a:lstStyle/>
            <a:p>
              <a:pPr marL="0" marR="0" lvl="0" indent="0" algn="ctr" defTabSz="932472" rtl="0" eaLnBrk="1" fontAlgn="base" latinLnBrk="0" hangingPunct="1">
                <a:lnSpc>
                  <a:spcPct val="100000"/>
                </a:lnSpc>
                <a:spcBef>
                  <a:spcPts val="1200"/>
                </a:spcBef>
                <a:spcAft>
                  <a:spcPts val="0"/>
                </a:spcAft>
                <a:buClrTx/>
                <a:buSzTx/>
                <a:buFontTx/>
                <a:buNone/>
                <a:tabLst/>
                <a:defRPr/>
              </a:pPr>
              <a:r>
                <a:rPr lang="en-US" sz="1100">
                  <a:latin typeface="Segoe Sans Display" pitchFamily="2" charset="0"/>
                  <a:cs typeface="Segoe Sans Display" pitchFamily="2" charset="0"/>
                </a:rPr>
                <a:t>Concierge assistant</a:t>
              </a:r>
              <a:endPar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endParaRP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Flight info</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Rebooking</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Lost luggage</a:t>
              </a:r>
            </a:p>
          </p:txBody>
        </p:sp>
        <p:sp>
          <p:nvSpPr>
            <p:cNvPr id="44" name="Rectangle: Rounded Corners 18">
              <a:extLst>
                <a:ext uri="{FF2B5EF4-FFF2-40B4-BE49-F238E27FC236}">
                  <a16:creationId xmlns:a16="http://schemas.microsoft.com/office/drawing/2014/main" id="{D3D43DFC-5AEF-F048-53B2-5639E30E1EC7}"/>
                </a:ext>
                <a:ext uri="{C183D7F6-B498-43B3-948B-1728B52AA6E4}">
                  <adec:decorative xmlns:adec="http://schemas.microsoft.com/office/drawing/2017/decorative" val="0"/>
                </a:ext>
              </a:extLst>
            </p:cNvPr>
            <p:cNvSpPr>
              <a:spLocks/>
            </p:cNvSpPr>
            <p:nvPr/>
          </p:nvSpPr>
          <p:spPr bwMode="auto">
            <a:xfrm>
              <a:off x="9315428" y="3469818"/>
              <a:ext cx="1318538" cy="184666"/>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w="3175">
                    <a:noFill/>
                  </a:ln>
                  <a:solidFill>
                    <a:srgbClr val="FFFFFF"/>
                  </a:solidFill>
                  <a:effectLst/>
                  <a:uLnTx/>
                  <a:uFillTx/>
                  <a:latin typeface="Segoe Sans Display Semibold" pitchFamily="2" charset="0"/>
                  <a:ea typeface="+mn-ea"/>
                  <a:cs typeface="Segoe Sans Display Semibold" pitchFamily="2" charset="0"/>
                </a:rPr>
                <a:t>Healthcare</a:t>
              </a:r>
            </a:p>
          </p:txBody>
        </p:sp>
        <p:sp>
          <p:nvSpPr>
            <p:cNvPr id="45" name="TextBox 44">
              <a:extLst>
                <a:ext uri="{FF2B5EF4-FFF2-40B4-BE49-F238E27FC236}">
                  <a16:creationId xmlns:a16="http://schemas.microsoft.com/office/drawing/2014/main" id="{B6923B1B-4D77-82D5-4A56-A5CE21B9116A}"/>
                </a:ext>
              </a:extLst>
            </p:cNvPr>
            <p:cNvSpPr txBox="1"/>
            <p:nvPr/>
          </p:nvSpPr>
          <p:spPr>
            <a:xfrm>
              <a:off x="9266128" y="3868678"/>
              <a:ext cx="1417139" cy="1138773"/>
            </a:xfrm>
            <a:prstGeom prst="rect">
              <a:avLst/>
            </a:prstGeom>
            <a:noFill/>
          </p:spPr>
          <p:txBody>
            <a:bodyPr vert="horz" wrap="square" lIns="0" tIns="0" rIns="0" bIns="0" rtlCol="0">
              <a:spAutoFit/>
            </a:bodyPr>
            <a:lstStyle/>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Insurance FAQs</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Appointments</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Triage assistant</a:t>
              </a:r>
            </a:p>
            <a:p>
              <a:pPr marL="0" marR="0" lvl="0" indent="0" algn="ctr" defTabSz="932472" rtl="0" eaLnBrk="1" fontAlgn="base" latinLnBrk="0" hangingPunct="1">
                <a:lnSpc>
                  <a:spcPct val="100000"/>
                </a:lnSpc>
                <a:spcBef>
                  <a:spcPts val="1200"/>
                </a:spcBef>
                <a:spcAft>
                  <a:spcPts val="0"/>
                </a:spcAft>
                <a:buClrTx/>
                <a:buSzTx/>
                <a:buFontTx/>
                <a:buNone/>
                <a:tabLst/>
                <a:defRPr/>
              </a:pPr>
              <a:r>
                <a:rPr kumimoji="0" lang="en-US" sz="1100" b="0" i="0" u="none" strike="noStrike" kern="1200" cap="none" spc="0" normalizeH="0" baseline="0" noProof="0">
                  <a:ln>
                    <a:noFill/>
                  </a:ln>
                  <a:effectLst/>
                  <a:uLnTx/>
                  <a:uFillTx/>
                  <a:latin typeface="Segoe Sans Display" pitchFamily="2" charset="0"/>
                  <a:ea typeface="+mn-ea"/>
                  <a:cs typeface="Segoe Sans Display" pitchFamily="2" charset="0"/>
                </a:rPr>
                <a:t>Patient inquiries</a:t>
              </a:r>
            </a:p>
          </p:txBody>
        </p:sp>
      </p:grpSp>
    </p:spTree>
    <p:extLst>
      <p:ext uri="{BB962C8B-B14F-4D97-AF65-F5344CB8AC3E}">
        <p14:creationId xmlns:p14="http://schemas.microsoft.com/office/powerpoint/2010/main" val="332999140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2B2F-770C-DA3F-6623-CFE9CEC186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1CEBC4-D792-2155-7760-96EC5497E9A8}"/>
              </a:ext>
            </a:extLst>
          </p:cNvPr>
          <p:cNvSpPr txBox="1">
            <a:spLocks/>
          </p:cNvSpPr>
          <p:nvPr/>
        </p:nvSpPr>
        <p:spPr>
          <a:xfrm>
            <a:off x="585278" y="3016370"/>
            <a:ext cx="11017250" cy="83099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914367">
              <a:spcBef>
                <a:spcPts val="0"/>
              </a:spcBef>
            </a:pPr>
            <a:r>
              <a:rPr lang="en-US" sz="5400" b="1" spc="0">
                <a:ln>
                  <a:noFill/>
                </a:ln>
                <a:solidFill>
                  <a:srgbClr val="FFFFFF"/>
                </a:solidFill>
                <a:latin typeface="Segoe UI"/>
                <a:cs typeface="Segoe UI"/>
              </a:rPr>
              <a:t>Thank you for participating!</a:t>
            </a:r>
            <a:endParaRPr lang="en-US" sz="5400" b="1" spc="0">
              <a:ln>
                <a:noFill/>
              </a:ln>
              <a:solidFill>
                <a:srgbClr val="FFFFFF"/>
              </a:solidFill>
              <a:latin typeface="Segoe UI" panose="020B0502040204020203" pitchFamily="34" charset="0"/>
            </a:endParaRPr>
          </a:p>
        </p:txBody>
      </p:sp>
    </p:spTree>
    <p:extLst>
      <p:ext uri="{BB962C8B-B14F-4D97-AF65-F5344CB8AC3E}">
        <p14:creationId xmlns:p14="http://schemas.microsoft.com/office/powerpoint/2010/main" val="280065256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A2E7B-ECAC-BB5D-D0A5-6776FECB9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75A0A0-5D90-009A-02A5-B95A6059CD6D}"/>
              </a:ext>
            </a:extLst>
          </p:cNvPr>
          <p:cNvSpPr>
            <a:spLocks noGrp="1"/>
          </p:cNvSpPr>
          <p:nvPr>
            <p:ph type="title" idx="4294967295"/>
          </p:nvPr>
        </p:nvSpPr>
        <p:spPr>
          <a:xfrm>
            <a:off x="810706" y="390956"/>
            <a:ext cx="5384800" cy="554037"/>
          </a:xfrm>
        </p:spPr>
        <p:txBody>
          <a:bodyPr/>
          <a:lstStyle/>
          <a:p>
            <a:r>
              <a:rPr lang="en-US">
                <a:cs typeface="Segoe Sans Display Semibold"/>
              </a:rPr>
              <a:t>Meet your hosts</a:t>
            </a:r>
            <a:endParaRPr lang="en-US"/>
          </a:p>
        </p:txBody>
      </p:sp>
      <p:grpSp>
        <p:nvGrpSpPr>
          <p:cNvPr id="13" name="Group 12">
            <a:extLst>
              <a:ext uri="{FF2B5EF4-FFF2-40B4-BE49-F238E27FC236}">
                <a16:creationId xmlns:a16="http://schemas.microsoft.com/office/drawing/2014/main" id="{73021AB5-E44E-CA94-E8B8-20031D96A04C}"/>
              </a:ext>
            </a:extLst>
          </p:cNvPr>
          <p:cNvGrpSpPr/>
          <p:nvPr/>
        </p:nvGrpSpPr>
        <p:grpSpPr>
          <a:xfrm>
            <a:off x="1884056" y="1835755"/>
            <a:ext cx="8423889" cy="4337865"/>
            <a:chOff x="2215074" y="1835755"/>
            <a:chExt cx="8423889" cy="4337865"/>
          </a:xfrm>
        </p:grpSpPr>
        <p:grpSp>
          <p:nvGrpSpPr>
            <p:cNvPr id="12" name="Group 11">
              <a:extLst>
                <a:ext uri="{FF2B5EF4-FFF2-40B4-BE49-F238E27FC236}">
                  <a16:creationId xmlns:a16="http://schemas.microsoft.com/office/drawing/2014/main" id="{AD52FADD-C271-D4D5-CA55-A0596876E124}"/>
                </a:ext>
              </a:extLst>
            </p:cNvPr>
            <p:cNvGrpSpPr/>
            <p:nvPr/>
          </p:nvGrpSpPr>
          <p:grpSpPr>
            <a:xfrm>
              <a:off x="7087857" y="1835755"/>
              <a:ext cx="3551106" cy="4337865"/>
              <a:chOff x="404974" y="1900759"/>
              <a:chExt cx="3551106" cy="4337865"/>
            </a:xfrm>
          </p:grpSpPr>
          <p:pic>
            <p:nvPicPr>
              <p:cNvPr id="3074" name="Picture 2" descr="profile image">
                <a:extLst>
                  <a:ext uri="{FF2B5EF4-FFF2-40B4-BE49-F238E27FC236}">
                    <a16:creationId xmlns:a16="http://schemas.microsoft.com/office/drawing/2014/main" id="{DFD073BE-FFFB-600D-A4DB-8291D70DAD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961" y="1900759"/>
                <a:ext cx="2954145" cy="2954145"/>
              </a:xfrm>
              <a:prstGeom prst="ellipse">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9F5170F9-D29F-79BF-3A97-02A7A13E9047}"/>
                  </a:ext>
                </a:extLst>
              </p:cNvPr>
              <p:cNvSpPr txBox="1">
                <a:spLocks/>
              </p:cNvSpPr>
              <p:nvPr/>
            </p:nvSpPr>
            <p:spPr>
              <a:xfrm>
                <a:off x="404974" y="4957241"/>
                <a:ext cx="3551106" cy="98488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200">
                    <a:cs typeface="Segoe Sans Display Semibold"/>
                  </a:rPr>
                  <a:t>Ashleigh Nyazema</a:t>
                </a:r>
              </a:p>
              <a:p>
                <a:pPr algn="ctr"/>
                <a:endParaRPr lang="en-US" sz="3200"/>
              </a:p>
            </p:txBody>
          </p:sp>
          <p:sp>
            <p:nvSpPr>
              <p:cNvPr id="8" name="TextBox 7">
                <a:extLst>
                  <a:ext uri="{FF2B5EF4-FFF2-40B4-BE49-F238E27FC236}">
                    <a16:creationId xmlns:a16="http://schemas.microsoft.com/office/drawing/2014/main" id="{87110410-897D-B656-668F-60FF5ADD25EB}"/>
                  </a:ext>
                </a:extLst>
              </p:cNvPr>
              <p:cNvSpPr txBox="1"/>
              <p:nvPr/>
            </p:nvSpPr>
            <p:spPr>
              <a:xfrm>
                <a:off x="703454" y="5210457"/>
                <a:ext cx="2954146" cy="1028167"/>
              </a:xfrm>
              <a:prstGeom prst="rect">
                <a:avLst/>
              </a:prstGeom>
              <a:noFill/>
            </p:spPr>
            <p:txBody>
              <a:bodyPr wrap="square">
                <a:spAutoFit/>
              </a:bodyPr>
              <a:lstStyle/>
              <a:p>
                <a:pPr algn="ctr"/>
                <a:endParaRPr lang="en-US" sz="2800">
                  <a:cs typeface="Segoe Sans Display Semibold"/>
                </a:endParaRPr>
              </a:p>
              <a:p>
                <a:pPr algn="ctr" rtl="0" fontAlgn="base">
                  <a:lnSpc>
                    <a:spcPts val="1275"/>
                  </a:lnSpc>
                </a:pPr>
                <a:r>
                  <a:rPr lang="en-US" sz="1600" b="0" i="0" u="none" strike="noStrike">
                    <a:solidFill>
                      <a:schemeClr val="bg1">
                        <a:lumMod val="10000"/>
                        <a:lumOff val="90000"/>
                      </a:schemeClr>
                    </a:solidFill>
                    <a:effectLst/>
                    <a:latin typeface="Segoe UI" panose="020B0502040204020203" pitchFamily="34" charset="0"/>
                  </a:rPr>
                  <a:t>Program Manager</a:t>
                </a:r>
                <a:r>
                  <a:rPr lang="en-US" sz="1600" b="0" i="0">
                    <a:solidFill>
                      <a:schemeClr val="bg1">
                        <a:lumMod val="10000"/>
                        <a:lumOff val="90000"/>
                      </a:schemeClr>
                    </a:solidFill>
                    <a:effectLst/>
                    <a:latin typeface="Segoe UI" panose="020B0502040204020203" pitchFamily="34" charset="0"/>
                  </a:rPr>
                  <a:t>​</a:t>
                </a:r>
              </a:p>
              <a:p>
                <a:pPr algn="ctr" rtl="0" fontAlgn="base">
                  <a:lnSpc>
                    <a:spcPts val="1275"/>
                  </a:lnSpc>
                </a:pPr>
                <a:endParaRPr lang="en-US" sz="1400" b="0" i="0">
                  <a:solidFill>
                    <a:schemeClr val="bg1">
                      <a:lumMod val="10000"/>
                      <a:lumOff val="90000"/>
                    </a:schemeClr>
                  </a:solidFill>
                  <a:effectLst/>
                  <a:latin typeface="Segoe UI" panose="020B0502040204020203" pitchFamily="34" charset="0"/>
                </a:endParaRPr>
              </a:p>
              <a:p>
                <a:pPr algn="ctr" rtl="0" fontAlgn="base">
                  <a:lnSpc>
                    <a:spcPts val="1275"/>
                  </a:lnSpc>
                </a:pPr>
                <a:r>
                  <a:rPr lang="en-US" sz="1600" b="0" i="0" u="none" strike="noStrike">
                    <a:solidFill>
                      <a:schemeClr val="bg1">
                        <a:lumMod val="10000"/>
                        <a:lumOff val="90000"/>
                      </a:schemeClr>
                    </a:solidFill>
                    <a:effectLst/>
                    <a:latin typeface="Segoe UI Semibold" panose="020B0702040204020203" pitchFamily="34" charset="0"/>
                  </a:rPr>
                  <a:t>Power CAT</a:t>
                </a:r>
                <a:r>
                  <a:rPr lang="en-US" sz="1600" b="0" i="0">
                    <a:solidFill>
                      <a:schemeClr val="bg1">
                        <a:lumMod val="10000"/>
                        <a:lumOff val="90000"/>
                      </a:schemeClr>
                    </a:solidFill>
                    <a:effectLst/>
                    <a:latin typeface="Segoe UI Semibold" panose="020B0702040204020203" pitchFamily="34" charset="0"/>
                  </a:rPr>
                  <a:t>​</a:t>
                </a:r>
                <a:endParaRPr lang="en-US" sz="1400" b="0" i="0">
                  <a:solidFill>
                    <a:schemeClr val="bg1">
                      <a:lumMod val="10000"/>
                      <a:lumOff val="90000"/>
                    </a:schemeClr>
                  </a:solidFill>
                  <a:effectLst/>
                  <a:latin typeface="Segoe UI" panose="020B0502040204020203" pitchFamily="34" charset="0"/>
                </a:endParaRPr>
              </a:p>
            </p:txBody>
          </p:sp>
        </p:grpSp>
        <p:grpSp>
          <p:nvGrpSpPr>
            <p:cNvPr id="3" name="Group 2">
              <a:extLst>
                <a:ext uri="{FF2B5EF4-FFF2-40B4-BE49-F238E27FC236}">
                  <a16:creationId xmlns:a16="http://schemas.microsoft.com/office/drawing/2014/main" id="{00750BAC-C211-04B9-096E-DFFABEE8C383}"/>
                </a:ext>
              </a:extLst>
            </p:cNvPr>
            <p:cNvGrpSpPr/>
            <p:nvPr/>
          </p:nvGrpSpPr>
          <p:grpSpPr>
            <a:xfrm>
              <a:off x="2215074" y="1835755"/>
              <a:ext cx="3551106" cy="4337865"/>
              <a:chOff x="4407068" y="1877309"/>
              <a:chExt cx="3551106" cy="4337865"/>
            </a:xfrm>
          </p:grpSpPr>
          <p:sp>
            <p:nvSpPr>
              <p:cNvPr id="7" name="Title 1">
                <a:extLst>
                  <a:ext uri="{FF2B5EF4-FFF2-40B4-BE49-F238E27FC236}">
                    <a16:creationId xmlns:a16="http://schemas.microsoft.com/office/drawing/2014/main" id="{9F5170F9-D29F-79BF-3A97-02A7A13E9047}"/>
                  </a:ext>
                </a:extLst>
              </p:cNvPr>
              <p:cNvSpPr txBox="1">
                <a:spLocks/>
              </p:cNvSpPr>
              <p:nvPr/>
            </p:nvSpPr>
            <p:spPr>
              <a:xfrm>
                <a:off x="4407068" y="4989677"/>
                <a:ext cx="3551106" cy="923330"/>
              </a:xfrm>
              <a:prstGeom prst="rect">
                <a:avLst/>
              </a:prstGeom>
            </p:spPr>
            <p:txBody>
              <a:bodyPr vert="horz" wrap="square" lIns="0" tIns="0" rIns="0" bIns="0" rtlCol="0" anchor="t">
                <a:spAutoFit/>
              </a:bodyPr>
              <a:lstStyle>
                <a:defPPr>
                  <a:defRPr lang="en-US"/>
                </a:defPPr>
                <a:lvl1pPr marL="0"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a:ln w="3175">
                      <a:noFill/>
                    </a:ln>
                    <a:solidFill>
                      <a:srgbClr val="FFFFFF"/>
                    </a:solidFill>
                    <a:effectLst/>
                    <a:uLnTx/>
                    <a:uFillTx/>
                    <a:latin typeface="Segoe Sans Display Semibold"/>
                    <a:ea typeface="+mn-ea"/>
                    <a:cs typeface="Segoe Sans Display Semibold"/>
                  </a:rPr>
                  <a:t>Abhijeet Raj</a:t>
                </a:r>
              </a:p>
              <a:p>
                <a:pPr marL="0" marR="0" lvl="0" indent="0" algn="ctr" defTabSz="932742"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50" normalizeH="0" baseline="0" noProof="0">
                  <a:ln w="3175">
                    <a:noFill/>
                  </a:ln>
                  <a:solidFill>
                    <a:srgbClr val="FFFFFF"/>
                  </a:solidFill>
                  <a:effectLst/>
                  <a:uLnTx/>
                  <a:uFillTx/>
                  <a:latin typeface="Segoe Sans Display Semibold"/>
                  <a:ea typeface="+mn-ea"/>
                  <a:cs typeface="Segoe UI" pitchFamily="34" charset="0"/>
                </a:endParaRPr>
              </a:p>
            </p:txBody>
          </p:sp>
          <p:sp>
            <p:nvSpPr>
              <p:cNvPr id="11" name="TextBox 7">
                <a:extLst>
                  <a:ext uri="{FF2B5EF4-FFF2-40B4-BE49-F238E27FC236}">
                    <a16:creationId xmlns:a16="http://schemas.microsoft.com/office/drawing/2014/main" id="{87110410-897D-B656-668F-60FF5ADD25EB}"/>
                  </a:ext>
                </a:extLst>
              </p:cNvPr>
              <p:cNvSpPr txBox="1"/>
              <p:nvPr/>
            </p:nvSpPr>
            <p:spPr>
              <a:xfrm>
                <a:off x="4567944" y="5538386"/>
                <a:ext cx="2982900" cy="676788"/>
              </a:xfrm>
              <a:prstGeom prst="rect">
                <a:avLst/>
              </a:prstGeom>
              <a:noFill/>
            </p:spPr>
            <p:txBody>
              <a:bodyPr wrap="square" lIns="91440" tIns="45720" rIns="91440" bIns="4572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a:spcBef>
                    <a:spcPts val="0"/>
                  </a:spcBef>
                  <a:spcAft>
                    <a:spcPts val="0"/>
                  </a:spcAft>
                  <a:buClrTx/>
                  <a:buSzTx/>
                  <a:buFontTx/>
                  <a:buNone/>
                  <a:tabLst/>
                  <a:defRPr/>
                </a:pPr>
                <a:r>
                  <a:rPr kumimoji="0" lang="en-US" sz="1600" b="0" i="0" u="none" strike="noStrike" kern="1200" cap="none" spc="0" normalizeH="0" baseline="0" noProof="0">
                    <a:ln>
                      <a:noFill/>
                    </a:ln>
                    <a:solidFill>
                      <a:schemeClr val="bg1">
                        <a:lumMod val="10000"/>
                        <a:lumOff val="90000"/>
                      </a:schemeClr>
                    </a:solidFill>
                    <a:effectLst/>
                    <a:uLnTx/>
                    <a:uFillTx/>
                    <a:latin typeface="Segoe UI"/>
                    <a:cs typeface="Segoe UI"/>
                  </a:rPr>
                  <a:t>Senior Product Manager</a:t>
                </a:r>
                <a:endParaRPr lang="en-US" sz="2800">
                  <a:solidFill>
                    <a:schemeClr val="bg1">
                      <a:lumMod val="10000"/>
                      <a:lumOff val="90000"/>
                    </a:schemeClr>
                  </a:solidFill>
                  <a:latin typeface="Segoe UI"/>
                  <a:cs typeface="Segoe UI"/>
                </a:endParaRPr>
              </a:p>
              <a:p>
                <a:pPr marL="0" marR="0" lvl="0" indent="0" algn="ctr" defTabSz="914367" rtl="0" eaLnBrk="1" fontAlgn="base" latinLnBrk="0" hangingPunct="1">
                  <a:lnSpc>
                    <a:spcPts val="1275"/>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lumMod val="10000"/>
                      <a:lumOff val="90000"/>
                    </a:schemeClr>
                  </a:solidFill>
                  <a:effectLst/>
                  <a:uLnTx/>
                  <a:uFillTx/>
                  <a:latin typeface="Segoe UI" panose="020B0502040204020203" pitchFamily="34" charset="0"/>
                  <a:ea typeface="+mn-ea"/>
                  <a:cs typeface="+mn-cs"/>
                </a:endParaRPr>
              </a:p>
              <a:p>
                <a:pPr marL="0" marR="0" lvl="0" indent="0" algn="ctr" defTabSz="914367" rtl="0" eaLnBrk="1" fontAlgn="base" latinLnBrk="0" hangingPunct="1">
                  <a:lnSpc>
                    <a:spcPts val="1275"/>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lumMod val="10000"/>
                        <a:lumOff val="90000"/>
                      </a:schemeClr>
                    </a:solidFill>
                    <a:effectLst/>
                    <a:uLnTx/>
                    <a:uFillTx/>
                    <a:latin typeface="Segoe UI Semibold"/>
                    <a:cs typeface="Segoe UI Semibold"/>
                  </a:rPr>
                  <a:t>Copilot Studio</a:t>
                </a:r>
                <a:endParaRPr kumimoji="0" lang="en-US" sz="1400" b="0" i="0" u="none" strike="noStrike" kern="1200" cap="none" spc="0" normalizeH="0" baseline="0" noProof="0">
                  <a:ln>
                    <a:noFill/>
                  </a:ln>
                  <a:solidFill>
                    <a:srgbClr val="091F2C"/>
                  </a:solidFill>
                  <a:effectLst/>
                  <a:uLnTx/>
                  <a:uFillTx/>
                  <a:latin typeface="Segoe UI Semibold"/>
                  <a:cs typeface="Segoe UI Semibold"/>
                </a:endParaRPr>
              </a:p>
            </p:txBody>
          </p:sp>
          <p:sp>
            <p:nvSpPr>
              <p:cNvPr id="4" name="Oval 3">
                <a:extLst>
                  <a:ext uri="{FF2B5EF4-FFF2-40B4-BE49-F238E27FC236}">
                    <a16:creationId xmlns:a16="http://schemas.microsoft.com/office/drawing/2014/main" id="{E247BA4C-B5E9-94D9-E5A8-CFE5C2B9A943}"/>
                  </a:ext>
                </a:extLst>
              </p:cNvPr>
              <p:cNvSpPr/>
              <p:nvPr/>
            </p:nvSpPr>
            <p:spPr bwMode="auto">
              <a:xfrm>
                <a:off x="4657826" y="1877309"/>
                <a:ext cx="2947181" cy="2977595"/>
              </a:xfrm>
              <a:prstGeom prst="ellipse">
                <a:avLst/>
              </a:prstGeom>
              <a:solidFill>
                <a:schemeClr val="tx1">
                  <a:lumMod val="9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grpSp>
      </p:grpSp>
      <p:pic>
        <p:nvPicPr>
          <p:cNvPr id="16" name="Picture 2" descr="A person in a suit and tie&#10;&#10;AI-generated content may be incorrect.">
            <a:extLst>
              <a:ext uri="{FF2B5EF4-FFF2-40B4-BE49-F238E27FC236}">
                <a16:creationId xmlns:a16="http://schemas.microsoft.com/office/drawing/2014/main" id="{1614598B-92B1-D5C1-6ED7-B014FEB7348C}"/>
              </a:ext>
            </a:extLst>
          </p:cNvPr>
          <p:cNvPicPr>
            <a:picLocks noChangeAspect="1" noChangeArrowheads="1"/>
          </p:cNvPicPr>
          <p:nvPr/>
        </p:nvPicPr>
        <p:blipFill>
          <a:blip r:embed="rId3"/>
          <a:srcRect l="1000" r="1000"/>
          <a:stretch>
            <a:fillRect/>
          </a:stretch>
        </p:blipFill>
        <p:spPr bwMode="auto">
          <a:xfrm>
            <a:off x="2032377" y="1716758"/>
            <a:ext cx="3194226" cy="3142035"/>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54739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38">
            <a:extLst>
              <a:ext uri="{FF2B5EF4-FFF2-40B4-BE49-F238E27FC236}">
                <a16:creationId xmlns:a16="http://schemas.microsoft.com/office/drawing/2014/main" id="{7EC4A22C-D4A8-B65E-F9A7-1F686B4A93EE}"/>
              </a:ext>
              <a:ext uri="{C183D7F6-B498-43B3-948B-1728B52AA6E4}">
                <adec:decorative xmlns:adec="http://schemas.microsoft.com/office/drawing/2017/decorative" val="1"/>
              </a:ext>
            </a:extLst>
          </p:cNvPr>
          <p:cNvSpPr/>
          <p:nvPr/>
        </p:nvSpPr>
        <p:spPr bwMode="auto">
          <a:xfrm>
            <a:off x="274320" y="2123802"/>
            <a:ext cx="11643360" cy="4316368"/>
          </a:xfrm>
          <a:prstGeom prst="roundRect">
            <a:avLst>
              <a:gd name="adj" fmla="val 5361"/>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Segoe UI"/>
            </a:endParaRPr>
          </a:p>
        </p:txBody>
      </p:sp>
      <p:sp>
        <p:nvSpPr>
          <p:cNvPr id="8" name="TextBox 7">
            <a:extLst>
              <a:ext uri="{FF2B5EF4-FFF2-40B4-BE49-F238E27FC236}">
                <a16:creationId xmlns:a16="http://schemas.microsoft.com/office/drawing/2014/main" id="{50047062-97BE-5317-2FD2-D8BEEA982C3E}"/>
              </a:ext>
            </a:extLst>
          </p:cNvPr>
          <p:cNvSpPr txBox="1"/>
          <p:nvPr/>
        </p:nvSpPr>
        <p:spPr>
          <a:xfrm>
            <a:off x="1199354" y="1161305"/>
            <a:ext cx="9793292" cy="646331"/>
          </a:xfrm>
          <a:prstGeom prst="rect">
            <a:avLst/>
          </a:prstGeom>
          <a:noFill/>
        </p:spPr>
        <p:txBody>
          <a:bodyPr wrap="square">
            <a:spAutoFit/>
          </a:bodyPr>
          <a:lstStyle/>
          <a:p>
            <a:pPr algn="ctr">
              <a:defRPr/>
            </a:pPr>
            <a:r>
              <a:rPr lang="en-US">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rPr>
              <a:t>Agents use AI to automate and execute business processes, </a:t>
            </a:r>
            <a:br>
              <a:rPr lang="en-US">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rPr>
            </a:br>
            <a:r>
              <a:rPr lang="en-US">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rPr>
              <a:t>working alongside or on behalf of a person, team or organization</a:t>
            </a:r>
          </a:p>
        </p:txBody>
      </p:sp>
      <p:sp>
        <p:nvSpPr>
          <p:cNvPr id="9" name="Rectangle: Rounded Corners 8">
            <a:extLst>
              <a:ext uri="{FF2B5EF4-FFF2-40B4-BE49-F238E27FC236}">
                <a16:creationId xmlns:a16="http://schemas.microsoft.com/office/drawing/2014/main" id="{0524B5BE-58C2-8B27-7779-BBF7C2462E34}"/>
              </a:ext>
              <a:ext uri="{C183D7F6-B498-43B3-948B-1728B52AA6E4}">
                <adec:decorative xmlns:adec="http://schemas.microsoft.com/office/drawing/2017/decorative" val="1"/>
              </a:ext>
            </a:extLst>
          </p:cNvPr>
          <p:cNvSpPr/>
          <p:nvPr/>
        </p:nvSpPr>
        <p:spPr bwMode="auto">
          <a:xfrm>
            <a:off x="1932486" y="2970124"/>
            <a:ext cx="2668090" cy="2340583"/>
          </a:xfrm>
          <a:prstGeom prst="roundRect">
            <a:avLst>
              <a:gd name="adj" fmla="val 8183"/>
            </a:avLst>
          </a:prstGeom>
          <a:solidFill>
            <a:srgbClr val="0078D4">
              <a:alpha val="30000"/>
            </a:srgbClr>
          </a:solidFill>
          <a:ln w="12700"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2634" rIns="0" bIns="0" numCol="1" spcCol="0" rtlCol="0" fromWordArt="0" anchor="ctr" anchorCtr="0" forceAA="0" compatLnSpc="1">
            <a:prstTxWarp prst="textNoShape">
              <a:avLst/>
            </a:prstTxWarp>
            <a:noAutofit/>
          </a:bodyPr>
          <a:lstStyle/>
          <a:p>
            <a:pPr marL="0" marR="0" lvl="0" indent="0" algn="ctr" defTabSz="811500" rtl="0" eaLnBrk="1" fontAlgn="auto" latinLnBrk="0" hangingPunct="1">
              <a:lnSpc>
                <a:spcPct val="100000"/>
              </a:lnSpc>
              <a:spcBef>
                <a:spcPts val="174"/>
              </a:spcBef>
              <a:spcAft>
                <a:spcPts val="0"/>
              </a:spcAft>
              <a:buClrTx/>
              <a:buSzTx/>
              <a:buFontTx/>
              <a:buNone/>
              <a:tabLst/>
              <a:defRPr/>
            </a:pPr>
            <a:endParaRPr kumimoji="0" lang="en-US" sz="2169" b="1" i="0" u="none" strike="noStrike" kern="1200" cap="none" spc="0" normalizeH="0" baseline="0" noProof="0">
              <a:ln>
                <a:noFill/>
              </a:ln>
              <a:gradFill>
                <a:gsLst>
                  <a:gs pos="41958">
                    <a:srgbClr val="FFFFFF"/>
                  </a:gs>
                  <a:gs pos="63000">
                    <a:srgbClr val="FFFFFF"/>
                  </a:gs>
                </a:gsLst>
                <a:lin ang="0" scaled="0"/>
              </a:gradFill>
              <a:effectLst/>
              <a:uLnTx/>
              <a:uFillTx/>
              <a:latin typeface="Segoe UI Variable Display Semib" pitchFamily="2" charset="0"/>
              <a:ea typeface="+mn-ea"/>
              <a:cs typeface="Segoe Sans Display Semibold" pitchFamily="2" charset="0"/>
            </a:endParaRPr>
          </a:p>
        </p:txBody>
      </p:sp>
      <p:sp>
        <p:nvSpPr>
          <p:cNvPr id="10" name="Rectangle: Rounded Corners 9">
            <a:extLst>
              <a:ext uri="{FF2B5EF4-FFF2-40B4-BE49-F238E27FC236}">
                <a16:creationId xmlns:a16="http://schemas.microsoft.com/office/drawing/2014/main" id="{200F2D76-F260-A5B8-1CE4-E345ECAFE800}"/>
              </a:ext>
              <a:ext uri="{C183D7F6-B498-43B3-948B-1728B52AA6E4}">
                <adec:decorative xmlns:adec="http://schemas.microsoft.com/office/drawing/2017/decorative" val="1"/>
              </a:ext>
            </a:extLst>
          </p:cNvPr>
          <p:cNvSpPr/>
          <p:nvPr/>
        </p:nvSpPr>
        <p:spPr bwMode="auto">
          <a:xfrm>
            <a:off x="7590813" y="2519250"/>
            <a:ext cx="2666458" cy="2791457"/>
          </a:xfrm>
          <a:prstGeom prst="roundRect">
            <a:avLst>
              <a:gd name="adj" fmla="val 7700"/>
            </a:avLst>
          </a:prstGeom>
          <a:solidFill>
            <a:srgbClr val="D73BB9">
              <a:alpha val="30000"/>
            </a:srgbClr>
          </a:solidFill>
          <a:ln w="12700"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2634" rIns="0" bIns="0" numCol="1" spcCol="0" rtlCol="0" fromWordArt="0" anchor="ctr" anchorCtr="0" forceAA="0" compatLnSpc="1">
            <a:prstTxWarp prst="textNoShape">
              <a:avLst/>
            </a:prstTxWarp>
            <a:noAutofit/>
          </a:bodyPr>
          <a:lstStyle/>
          <a:p>
            <a:pPr marL="0" marR="0" lvl="0" indent="0" algn="ctr" defTabSz="811500" rtl="0" eaLnBrk="1" fontAlgn="auto" latinLnBrk="0" hangingPunct="1">
              <a:lnSpc>
                <a:spcPct val="100000"/>
              </a:lnSpc>
              <a:spcBef>
                <a:spcPts val="174"/>
              </a:spcBef>
              <a:spcAft>
                <a:spcPts val="0"/>
              </a:spcAft>
              <a:buClrTx/>
              <a:buSzTx/>
              <a:buFontTx/>
              <a:buNone/>
              <a:tabLst/>
              <a:defRPr/>
            </a:pPr>
            <a:endParaRPr kumimoji="0" lang="en-US" sz="2169" b="1" i="0" u="none" strike="noStrike" kern="1200" cap="none" spc="0" normalizeH="0" baseline="0" noProof="0" err="1">
              <a:ln>
                <a:noFill/>
              </a:ln>
              <a:gradFill>
                <a:gsLst>
                  <a:gs pos="41958">
                    <a:srgbClr val="FFFFFF"/>
                  </a:gs>
                  <a:gs pos="63000">
                    <a:srgbClr val="FFFFFF"/>
                  </a:gs>
                </a:gsLst>
                <a:lin ang="0" scaled="0"/>
              </a:gradFill>
              <a:effectLst/>
              <a:uLnTx/>
              <a:uFillTx/>
              <a:latin typeface="Segoe UI Variable Display Semib" pitchFamily="2" charset="0"/>
              <a:ea typeface="+mn-ea"/>
              <a:cs typeface="Segoe Sans Display Semibold" pitchFamily="2" charset="0"/>
            </a:endParaRPr>
          </a:p>
        </p:txBody>
      </p:sp>
      <p:sp>
        <p:nvSpPr>
          <p:cNvPr id="11" name="Rectangle: Rounded Corners 10">
            <a:extLst>
              <a:ext uri="{FF2B5EF4-FFF2-40B4-BE49-F238E27FC236}">
                <a16:creationId xmlns:a16="http://schemas.microsoft.com/office/drawing/2014/main" id="{332B772B-9541-9395-C8BF-19BE89D3A411}"/>
              </a:ext>
              <a:ext uri="{C183D7F6-B498-43B3-948B-1728B52AA6E4}">
                <adec:decorative xmlns:adec="http://schemas.microsoft.com/office/drawing/2017/decorative" val="1"/>
              </a:ext>
            </a:extLst>
          </p:cNvPr>
          <p:cNvSpPr/>
          <p:nvPr/>
        </p:nvSpPr>
        <p:spPr bwMode="auto">
          <a:xfrm>
            <a:off x="4761956" y="2767231"/>
            <a:ext cx="2668090" cy="2543476"/>
          </a:xfrm>
          <a:prstGeom prst="roundRect">
            <a:avLst>
              <a:gd name="adj" fmla="val 8183"/>
            </a:avLst>
          </a:prstGeom>
          <a:solidFill>
            <a:srgbClr val="A249CE">
              <a:alpha val="30000"/>
            </a:srgbClr>
          </a:solidFill>
          <a:ln w="12700"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2634" rIns="0" bIns="0" numCol="1" spcCol="0" rtlCol="0" fromWordArt="0" anchor="ctr" anchorCtr="0" forceAA="0" compatLnSpc="1">
            <a:prstTxWarp prst="textNoShape">
              <a:avLst/>
            </a:prstTxWarp>
            <a:noAutofit/>
          </a:bodyPr>
          <a:lstStyle/>
          <a:p>
            <a:pPr marL="0" marR="0" lvl="0" indent="0" algn="ctr" defTabSz="811500" rtl="0" eaLnBrk="1" fontAlgn="auto" latinLnBrk="0" hangingPunct="1">
              <a:lnSpc>
                <a:spcPct val="100000"/>
              </a:lnSpc>
              <a:spcBef>
                <a:spcPts val="174"/>
              </a:spcBef>
              <a:spcAft>
                <a:spcPts val="0"/>
              </a:spcAft>
              <a:buClrTx/>
              <a:buSzTx/>
              <a:buFontTx/>
              <a:buNone/>
              <a:tabLst/>
              <a:defRPr/>
            </a:pPr>
            <a:endParaRPr kumimoji="0" lang="en-US" sz="2169" b="1" i="0" u="none" strike="noStrike" kern="1200" cap="none" spc="0" normalizeH="0" baseline="0" noProof="0" err="1">
              <a:ln>
                <a:noFill/>
              </a:ln>
              <a:gradFill>
                <a:gsLst>
                  <a:gs pos="41958">
                    <a:srgbClr val="FFFFFF"/>
                  </a:gs>
                  <a:gs pos="63000">
                    <a:srgbClr val="FFFFFF"/>
                  </a:gs>
                </a:gsLst>
                <a:lin ang="0" scaled="0"/>
              </a:gradFill>
              <a:effectLst/>
              <a:uLnTx/>
              <a:uFillTx/>
              <a:latin typeface="Segoe UI Variable Display Semib" pitchFamily="2" charset="0"/>
              <a:ea typeface="+mn-ea"/>
              <a:cs typeface="Segoe Sans Display Semibold" pitchFamily="2" charset="0"/>
            </a:endParaRPr>
          </a:p>
        </p:txBody>
      </p:sp>
      <p:grpSp>
        <p:nvGrpSpPr>
          <p:cNvPr id="12" name="Group 11" descr="Simple to advanced bar">
            <a:extLst>
              <a:ext uri="{FF2B5EF4-FFF2-40B4-BE49-F238E27FC236}">
                <a16:creationId xmlns:a16="http://schemas.microsoft.com/office/drawing/2014/main" id="{DFC559C2-3FA5-F2F6-23B8-50DA0A4A46B4}"/>
              </a:ext>
            </a:extLst>
          </p:cNvPr>
          <p:cNvGrpSpPr/>
          <p:nvPr/>
        </p:nvGrpSpPr>
        <p:grpSpPr>
          <a:xfrm>
            <a:off x="571301" y="3700042"/>
            <a:ext cx="11049399" cy="523220"/>
            <a:chOff x="571301" y="3700042"/>
            <a:chExt cx="11049399" cy="523220"/>
          </a:xfrm>
        </p:grpSpPr>
        <p:sp>
          <p:nvSpPr>
            <p:cNvPr id="13" name="Rectangle: Rounded Corners 12">
              <a:extLst>
                <a:ext uri="{FF2B5EF4-FFF2-40B4-BE49-F238E27FC236}">
                  <a16:creationId xmlns:a16="http://schemas.microsoft.com/office/drawing/2014/main" id="{DFFC2218-23D9-5DA1-02C9-2B9F3A664538}"/>
                </a:ext>
              </a:extLst>
            </p:cNvPr>
            <p:cNvSpPr/>
            <p:nvPr/>
          </p:nvSpPr>
          <p:spPr bwMode="auto">
            <a:xfrm>
              <a:off x="571301" y="3700042"/>
              <a:ext cx="11049399" cy="523220"/>
            </a:xfrm>
            <a:prstGeom prst="roundRect">
              <a:avLst>
                <a:gd name="adj" fmla="val 50000"/>
              </a:avLst>
            </a:prstGeom>
            <a:gradFill flip="none" rotWithShape="1">
              <a:gsLst>
                <a:gs pos="0">
                  <a:srgbClr val="0078D4"/>
                </a:gs>
                <a:gs pos="10000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491019"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w="3175">
                  <a:noFill/>
                </a:ln>
                <a:solidFill>
                  <a:srgbClr val="FEFFFE"/>
                </a:solidFill>
                <a:effectLst/>
                <a:uLnTx/>
                <a:uFillTx/>
                <a:latin typeface="Segoe UI Semibold"/>
                <a:ea typeface="+mn-ea"/>
                <a:cs typeface="+mn-cs"/>
              </a:endParaRPr>
            </a:p>
          </p:txBody>
        </p:sp>
        <p:sp>
          <p:nvSpPr>
            <p:cNvPr id="14" name="TextBox 13">
              <a:extLst>
                <a:ext uri="{FF2B5EF4-FFF2-40B4-BE49-F238E27FC236}">
                  <a16:creationId xmlns:a16="http://schemas.microsoft.com/office/drawing/2014/main" id="{57DD62A7-0ECB-5C75-D540-72C919BBABC5}"/>
                </a:ext>
              </a:extLst>
            </p:cNvPr>
            <p:cNvSpPr txBox="1"/>
            <p:nvPr/>
          </p:nvSpPr>
          <p:spPr>
            <a:xfrm>
              <a:off x="775462" y="3853930"/>
              <a:ext cx="1536655" cy="21544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mj-lt"/>
                  <a:ea typeface="+mn-ea"/>
                  <a:cs typeface="Segoe UI Semibold" panose="020B0702040204020203" pitchFamily="34" charset="0"/>
                </a:rPr>
                <a:t>Simple</a:t>
              </a:r>
            </a:p>
          </p:txBody>
        </p:sp>
        <p:sp>
          <p:nvSpPr>
            <p:cNvPr id="15" name="TextBox 14">
              <a:extLst>
                <a:ext uri="{FF2B5EF4-FFF2-40B4-BE49-F238E27FC236}">
                  <a16:creationId xmlns:a16="http://schemas.microsoft.com/office/drawing/2014/main" id="{13091666-4703-F4D0-7C10-5280043FFF0C}"/>
                </a:ext>
              </a:extLst>
            </p:cNvPr>
            <p:cNvSpPr txBox="1"/>
            <p:nvPr/>
          </p:nvSpPr>
          <p:spPr>
            <a:xfrm>
              <a:off x="10183129" y="3853930"/>
              <a:ext cx="1229181" cy="215444"/>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mj-lt"/>
                  <a:ea typeface="+mn-ea"/>
                  <a:cs typeface="Segoe UI Semibold" panose="020B0702040204020203" pitchFamily="34" charset="0"/>
                </a:rPr>
                <a:t>Advanced</a:t>
              </a:r>
            </a:p>
          </p:txBody>
        </p:sp>
      </p:grpSp>
      <p:grpSp>
        <p:nvGrpSpPr>
          <p:cNvPr id="16" name="Group 15">
            <a:extLst>
              <a:ext uri="{FF2B5EF4-FFF2-40B4-BE49-F238E27FC236}">
                <a16:creationId xmlns:a16="http://schemas.microsoft.com/office/drawing/2014/main" id="{1420C8F0-9A92-1DF4-199B-354CD7C947B1}"/>
              </a:ext>
              <a:ext uri="{C183D7F6-B498-43B3-948B-1728B52AA6E4}">
                <adec:decorative xmlns:adec="http://schemas.microsoft.com/office/drawing/2017/decorative" val="1"/>
              </a:ext>
            </a:extLst>
          </p:cNvPr>
          <p:cNvGrpSpPr/>
          <p:nvPr/>
        </p:nvGrpSpPr>
        <p:grpSpPr>
          <a:xfrm>
            <a:off x="2815919" y="3511043"/>
            <a:ext cx="901222" cy="901219"/>
            <a:chOff x="2770858" y="3465982"/>
            <a:chExt cx="991344" cy="991341"/>
          </a:xfrm>
          <a:effectLst>
            <a:outerShdw blurRad="190500" sx="104000" sy="104000" algn="ctr" rotWithShape="0">
              <a:prstClr val="black">
                <a:alpha val="40000"/>
              </a:prstClr>
            </a:outerShdw>
          </a:effectLst>
        </p:grpSpPr>
        <p:sp>
          <p:nvSpPr>
            <p:cNvPr id="17" name="Oval 16">
              <a:extLst>
                <a:ext uri="{FF2B5EF4-FFF2-40B4-BE49-F238E27FC236}">
                  <a16:creationId xmlns:a16="http://schemas.microsoft.com/office/drawing/2014/main" id="{12127EE1-158C-0D2A-5B2F-3446C9AFECB4}"/>
                </a:ext>
              </a:extLst>
            </p:cNvPr>
            <p:cNvSpPr>
              <a:spLocks/>
            </p:cNvSpPr>
            <p:nvPr/>
          </p:nvSpPr>
          <p:spPr bwMode="auto">
            <a:xfrm>
              <a:off x="2770858" y="3465982"/>
              <a:ext cx="991344" cy="991341"/>
            </a:xfrm>
            <a:prstGeom prst="ellipse">
              <a:avLst/>
            </a:prstGeom>
            <a:gradFill flip="none" rotWithShape="1">
              <a:gsLst>
                <a:gs pos="2797">
                  <a:schemeClr val="accent6">
                    <a:lumMod val="40000"/>
                    <a:lumOff val="60000"/>
                  </a:schemeClr>
                </a:gs>
                <a:gs pos="42000">
                  <a:srgbClr val="0078D4"/>
                </a:gs>
                <a:gs pos="100000">
                  <a:schemeClr val="accent6">
                    <a:lumMod val="50000"/>
                  </a:schemeClr>
                </a:gs>
              </a:gsLst>
              <a:path path="circle">
                <a:fillToRect r="100000" b="100000"/>
              </a:path>
              <a:tileRect l="-100000" t="-100000"/>
            </a:gradFill>
            <a:ln w="127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FFFFFF"/>
                </a:solidFill>
                <a:effectLst/>
                <a:uLnTx/>
                <a:uFillTx/>
                <a:latin typeface="Segoe UI"/>
                <a:ea typeface="+mn-ea"/>
                <a:cs typeface="+mn-cs"/>
                <a:sym typeface="Rubik Light"/>
              </a:endParaRPr>
            </a:p>
          </p:txBody>
        </p:sp>
        <p:sp>
          <p:nvSpPr>
            <p:cNvPr id="18" name="Graphic 10">
              <a:extLst>
                <a:ext uri="{FF2B5EF4-FFF2-40B4-BE49-F238E27FC236}">
                  <a16:creationId xmlns:a16="http://schemas.microsoft.com/office/drawing/2014/main" id="{C0A4AF1E-4B77-4624-D02A-6CD14195D53A}"/>
                </a:ext>
              </a:extLst>
            </p:cNvPr>
            <p:cNvSpPr/>
            <p:nvPr/>
          </p:nvSpPr>
          <p:spPr>
            <a:xfrm>
              <a:off x="3073659" y="3788615"/>
              <a:ext cx="385742" cy="346074"/>
            </a:xfrm>
            <a:custGeom>
              <a:avLst/>
              <a:gdLst>
                <a:gd name="connsiteX0" fmla="*/ 131922 w 352872"/>
                <a:gd name="connsiteY0" fmla="*/ 0 h 316585"/>
                <a:gd name="connsiteX1" fmla="*/ 0 w 352872"/>
                <a:gd name="connsiteY1" fmla="*/ 131844 h 316585"/>
                <a:gd name="connsiteX2" fmla="*/ 12400 w 352872"/>
                <a:gd name="connsiteY2" fmla="*/ 187714 h 316585"/>
                <a:gd name="connsiteX3" fmla="*/ 425 w 352872"/>
                <a:gd name="connsiteY3" fmla="*/ 242964 h 316585"/>
                <a:gd name="connsiteX4" fmla="*/ 14287 w 352872"/>
                <a:gd name="connsiteY4" fmla="*/ 263490 h 316585"/>
                <a:gd name="connsiteX5" fmla="*/ 20700 w 352872"/>
                <a:gd name="connsiteY5" fmla="*/ 263538 h 316585"/>
                <a:gd name="connsiteX6" fmla="*/ 77603 w 352872"/>
                <a:gd name="connsiteY6" fmla="*/ 252108 h 316585"/>
                <a:gd name="connsiteX7" fmla="*/ 252043 w 352872"/>
                <a:gd name="connsiteY7" fmla="*/ 186098 h 316585"/>
                <a:gd name="connsiteX8" fmla="*/ 186032 w 352872"/>
                <a:gd name="connsiteY8" fmla="*/ 11658 h 316585"/>
                <a:gd name="connsiteX9" fmla="*/ 131922 w 352872"/>
                <a:gd name="connsiteY9" fmla="*/ 0 h 316585"/>
                <a:gd name="connsiteX10" fmla="*/ 131253 w 352872"/>
                <a:gd name="connsiteY10" fmla="*/ 281351 h 316585"/>
                <a:gd name="connsiteX11" fmla="*/ 220934 w 352872"/>
                <a:gd name="connsiteY11" fmla="*/ 316520 h 316585"/>
                <a:gd name="connsiteX12" fmla="*/ 275235 w 352872"/>
                <a:gd name="connsiteY12" fmla="*/ 304861 h 316585"/>
                <a:gd name="connsiteX13" fmla="*/ 326458 w 352872"/>
                <a:gd name="connsiteY13" fmla="*/ 316115 h 316585"/>
                <a:gd name="connsiteX14" fmla="*/ 352360 w 352872"/>
                <a:gd name="connsiteY14" fmla="*/ 299199 h 316585"/>
                <a:gd name="connsiteX15" fmla="*/ 352254 w 352872"/>
                <a:gd name="connsiteY15" fmla="*/ 289738 h 316585"/>
                <a:gd name="connsiteX16" fmla="*/ 340455 w 352872"/>
                <a:gd name="connsiteY16" fmla="*/ 240449 h 316585"/>
                <a:gd name="connsiteX17" fmla="*/ 276715 w 352872"/>
                <a:gd name="connsiteY17" fmla="*/ 65088 h 316585"/>
                <a:gd name="connsiteX18" fmla="*/ 264069 w 352872"/>
                <a:gd name="connsiteY18" fmla="*/ 59963 h 316585"/>
                <a:gd name="connsiteX19" fmla="*/ 278136 w 352872"/>
                <a:gd name="connsiteY19" fmla="*/ 95976 h 316585"/>
                <a:gd name="connsiteX20" fmla="*/ 326440 w 352872"/>
                <a:gd name="connsiteY20" fmla="*/ 184636 h 316585"/>
                <a:gd name="connsiteX21" fmla="*/ 314747 w 352872"/>
                <a:gd name="connsiteY21" fmla="*/ 232941 h 316585"/>
                <a:gd name="connsiteX22" fmla="*/ 312461 w 352872"/>
                <a:gd name="connsiteY22" fmla="*/ 237390 h 316585"/>
                <a:gd name="connsiteX23" fmla="*/ 313692 w 352872"/>
                <a:gd name="connsiteY23" fmla="*/ 242243 h 316585"/>
                <a:gd name="connsiteX24" fmla="*/ 324981 w 352872"/>
                <a:gd name="connsiteY24" fmla="*/ 288842 h 316585"/>
                <a:gd name="connsiteX25" fmla="*/ 276800 w 352872"/>
                <a:gd name="connsiteY25" fmla="*/ 278115 h 316585"/>
                <a:gd name="connsiteX26" fmla="*/ 272157 w 352872"/>
                <a:gd name="connsiteY26" fmla="*/ 277025 h 316585"/>
                <a:gd name="connsiteX27" fmla="*/ 267884 w 352872"/>
                <a:gd name="connsiteY27" fmla="*/ 279153 h 316585"/>
                <a:gd name="connsiteX28" fmla="*/ 220934 w 352872"/>
                <a:gd name="connsiteY28" fmla="*/ 290143 h 316585"/>
                <a:gd name="connsiteX29" fmla="*/ 169587 w 352872"/>
                <a:gd name="connsiteY29" fmla="*/ 276849 h 316585"/>
                <a:gd name="connsiteX30" fmla="*/ 131253 w 352872"/>
                <a:gd name="connsiteY30" fmla="*/ 281351 h 31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2872" h="316585">
                  <a:moveTo>
                    <a:pt x="131922" y="0"/>
                  </a:moveTo>
                  <a:cubicBezTo>
                    <a:pt x="59085" y="-21"/>
                    <a:pt x="21" y="59008"/>
                    <a:pt x="0" y="131844"/>
                  </a:cubicBezTo>
                  <a:cubicBezTo>
                    <a:pt x="-6" y="151150"/>
                    <a:pt x="4227" y="170222"/>
                    <a:pt x="12400" y="187714"/>
                  </a:cubicBezTo>
                  <a:cubicBezTo>
                    <a:pt x="7974" y="206033"/>
                    <a:pt x="3982" y="224456"/>
                    <a:pt x="425" y="242964"/>
                  </a:cubicBezTo>
                  <a:cubicBezTo>
                    <a:pt x="-1415" y="252459"/>
                    <a:pt x="4791" y="261651"/>
                    <a:pt x="14287" y="263490"/>
                  </a:cubicBezTo>
                  <a:cubicBezTo>
                    <a:pt x="16403" y="263902"/>
                    <a:pt x="18578" y="263918"/>
                    <a:pt x="20700" y="263538"/>
                  </a:cubicBezTo>
                  <a:cubicBezTo>
                    <a:pt x="31655" y="261603"/>
                    <a:pt x="55482" y="257207"/>
                    <a:pt x="77603" y="252108"/>
                  </a:cubicBezTo>
                  <a:cubicBezTo>
                    <a:pt x="144002" y="282049"/>
                    <a:pt x="222100" y="252496"/>
                    <a:pt x="252043" y="186098"/>
                  </a:cubicBezTo>
                  <a:cubicBezTo>
                    <a:pt x="281984" y="119699"/>
                    <a:pt x="252429" y="41600"/>
                    <a:pt x="186032" y="11658"/>
                  </a:cubicBezTo>
                  <a:cubicBezTo>
                    <a:pt x="169023" y="3988"/>
                    <a:pt x="150580" y="15"/>
                    <a:pt x="131922" y="0"/>
                  </a:cubicBezTo>
                  <a:close/>
                  <a:moveTo>
                    <a:pt x="131253" y="281351"/>
                  </a:moveTo>
                  <a:cubicBezTo>
                    <a:pt x="155618" y="304003"/>
                    <a:pt x="187666" y="316571"/>
                    <a:pt x="220934" y="316520"/>
                  </a:cubicBezTo>
                  <a:cubicBezTo>
                    <a:pt x="240277" y="316520"/>
                    <a:pt x="258653" y="312352"/>
                    <a:pt x="275235" y="304861"/>
                  </a:cubicBezTo>
                  <a:cubicBezTo>
                    <a:pt x="293575" y="309152"/>
                    <a:pt x="313674" y="313442"/>
                    <a:pt x="326458" y="316115"/>
                  </a:cubicBezTo>
                  <a:cubicBezTo>
                    <a:pt x="338282" y="318596"/>
                    <a:pt x="349879" y="311023"/>
                    <a:pt x="352360" y="299199"/>
                  </a:cubicBezTo>
                  <a:cubicBezTo>
                    <a:pt x="353016" y="296076"/>
                    <a:pt x="352979" y="292847"/>
                    <a:pt x="352254" y="289738"/>
                  </a:cubicBezTo>
                  <a:cubicBezTo>
                    <a:pt x="349406" y="277377"/>
                    <a:pt x="344904" y="258174"/>
                    <a:pt x="340455" y="240449"/>
                  </a:cubicBezTo>
                  <a:cubicBezTo>
                    <a:pt x="371279" y="174423"/>
                    <a:pt x="342741" y="95912"/>
                    <a:pt x="276715" y="65088"/>
                  </a:cubicBezTo>
                  <a:cubicBezTo>
                    <a:pt x="272592" y="63163"/>
                    <a:pt x="268370" y="61452"/>
                    <a:pt x="264069" y="59963"/>
                  </a:cubicBezTo>
                  <a:cubicBezTo>
                    <a:pt x="270308" y="71302"/>
                    <a:pt x="275038" y="83409"/>
                    <a:pt x="278136" y="95976"/>
                  </a:cubicBezTo>
                  <a:cubicBezTo>
                    <a:pt x="308263" y="115395"/>
                    <a:pt x="326460" y="148792"/>
                    <a:pt x="326440" y="184636"/>
                  </a:cubicBezTo>
                  <a:cubicBezTo>
                    <a:pt x="326440" y="202080"/>
                    <a:pt x="322220" y="218486"/>
                    <a:pt x="314747" y="232941"/>
                  </a:cubicBezTo>
                  <a:lnTo>
                    <a:pt x="312461" y="237390"/>
                  </a:lnTo>
                  <a:lnTo>
                    <a:pt x="313692" y="242243"/>
                  </a:lnTo>
                  <a:cubicBezTo>
                    <a:pt x="317701" y="257981"/>
                    <a:pt x="321904" y="275653"/>
                    <a:pt x="324981" y="288842"/>
                  </a:cubicBezTo>
                  <a:cubicBezTo>
                    <a:pt x="311371" y="285975"/>
                    <a:pt x="293012" y="281984"/>
                    <a:pt x="276800" y="278115"/>
                  </a:cubicBezTo>
                  <a:lnTo>
                    <a:pt x="272157" y="277025"/>
                  </a:lnTo>
                  <a:lnTo>
                    <a:pt x="267884" y="279153"/>
                  </a:lnTo>
                  <a:cubicBezTo>
                    <a:pt x="253746" y="286186"/>
                    <a:pt x="237815" y="290143"/>
                    <a:pt x="220934" y="290143"/>
                  </a:cubicBezTo>
                  <a:cubicBezTo>
                    <a:pt x="202963" y="290176"/>
                    <a:pt x="185283" y="285599"/>
                    <a:pt x="169587" y="276849"/>
                  </a:cubicBezTo>
                  <a:cubicBezTo>
                    <a:pt x="157057" y="279997"/>
                    <a:pt x="144173" y="281511"/>
                    <a:pt x="131253" y="281351"/>
                  </a:cubicBezTo>
                  <a:close/>
                </a:path>
              </a:pathLst>
            </a:custGeom>
            <a:solidFill>
              <a:srgbClr val="FFFFFF"/>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491019"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w="3175">
                  <a:noFill/>
                </a:ln>
                <a:solidFill>
                  <a:srgbClr val="FFFFFF"/>
                </a:solidFill>
                <a:effectLst/>
                <a:uLnTx/>
                <a:uFillTx/>
                <a:latin typeface="Segoe UI Semibold"/>
                <a:ea typeface="+mn-ea"/>
                <a:cs typeface="+mn-cs"/>
              </a:endParaRPr>
            </a:p>
          </p:txBody>
        </p:sp>
      </p:grpSp>
      <p:sp>
        <p:nvSpPr>
          <p:cNvPr id="19" name="TextBox 18">
            <a:extLst>
              <a:ext uri="{FF2B5EF4-FFF2-40B4-BE49-F238E27FC236}">
                <a16:creationId xmlns:a16="http://schemas.microsoft.com/office/drawing/2014/main" id="{29DF1F5D-9D6E-2D3B-0B41-7D9747F51537}"/>
              </a:ext>
            </a:extLst>
          </p:cNvPr>
          <p:cNvSpPr txBox="1"/>
          <p:nvPr/>
        </p:nvSpPr>
        <p:spPr>
          <a:xfrm>
            <a:off x="2176960" y="4721500"/>
            <a:ext cx="2179140" cy="307777"/>
          </a:xfrm>
          <a:prstGeom prst="rect">
            <a:avLst/>
          </a:prstGeom>
        </p:spPr>
        <p:txBody>
          <a:bodyPr wrap="square" lIns="0" tIns="0" rIns="0" bIns="0" anchor="t">
            <a:spAutoFit/>
          </a:bodyPr>
          <a:lstStyle/>
          <a:p>
            <a:pPr marL="0" marR="0" lvl="0" indent="0" algn="ctr" defTabSz="932742" rtl="0" eaLnBrk="1" fontAlgn="base" latinLnBrk="0" hangingPunct="1">
              <a:lnSpc>
                <a:spcPct val="100000"/>
              </a:lnSpc>
              <a:spcBef>
                <a:spcPct val="0"/>
              </a:spcBef>
              <a:spcAft>
                <a:spcPts val="1200"/>
              </a:spcAft>
              <a:buClrTx/>
              <a:buSzTx/>
              <a:buFontTx/>
              <a:buNone/>
              <a:tabLst/>
              <a:defRPr/>
            </a:pPr>
            <a:r>
              <a:rPr kumimoji="0" lang="en-US" sz="2000" b="1" i="0" u="none" strike="noStrike" kern="1200" cap="none" spc="-50" normalizeH="0" baseline="0" noProof="0">
                <a:ln w="3175">
                  <a:noFill/>
                </a:ln>
                <a:effectLst/>
                <a:uLnTx/>
                <a:uFillTx/>
                <a:latin typeface="+mj-lt"/>
                <a:ea typeface="+mn-ea"/>
                <a:cs typeface="Segoe UI Semibold" panose="020B0702040204020203" pitchFamily="34" charset="0"/>
              </a:rPr>
              <a:t>Retrieval</a:t>
            </a:r>
          </a:p>
        </p:txBody>
      </p:sp>
      <p:grpSp>
        <p:nvGrpSpPr>
          <p:cNvPr id="20" name="Group 19">
            <a:extLst>
              <a:ext uri="{FF2B5EF4-FFF2-40B4-BE49-F238E27FC236}">
                <a16:creationId xmlns:a16="http://schemas.microsoft.com/office/drawing/2014/main" id="{3F703D7D-DD98-1F5B-F15F-BD8ED94424A8}"/>
              </a:ext>
              <a:ext uri="{C183D7F6-B498-43B3-948B-1728B52AA6E4}">
                <adec:decorative xmlns:adec="http://schemas.microsoft.com/office/drawing/2017/decorative" val="1"/>
              </a:ext>
            </a:extLst>
          </p:cNvPr>
          <p:cNvGrpSpPr/>
          <p:nvPr/>
        </p:nvGrpSpPr>
        <p:grpSpPr>
          <a:xfrm>
            <a:off x="5645389" y="3511043"/>
            <a:ext cx="901222" cy="901219"/>
            <a:chOff x="5645389" y="3511043"/>
            <a:chExt cx="901222" cy="901219"/>
          </a:xfrm>
          <a:effectLst>
            <a:outerShdw blurRad="190500" sx="104000" sy="104000" algn="ctr" rotWithShape="0">
              <a:prstClr val="black">
                <a:alpha val="40000"/>
              </a:prstClr>
            </a:outerShdw>
          </a:effectLst>
        </p:grpSpPr>
        <p:sp>
          <p:nvSpPr>
            <p:cNvPr id="21" name="Oval 20">
              <a:extLst>
                <a:ext uri="{FF2B5EF4-FFF2-40B4-BE49-F238E27FC236}">
                  <a16:creationId xmlns:a16="http://schemas.microsoft.com/office/drawing/2014/main" id="{CB793EA6-D318-98EE-8BB5-982B078AC02D}"/>
                </a:ext>
              </a:extLst>
            </p:cNvPr>
            <p:cNvSpPr>
              <a:spLocks/>
            </p:cNvSpPr>
            <p:nvPr/>
          </p:nvSpPr>
          <p:spPr bwMode="auto">
            <a:xfrm>
              <a:off x="5645389" y="3511043"/>
              <a:ext cx="901222" cy="901219"/>
            </a:xfrm>
            <a:prstGeom prst="ellipse">
              <a:avLst/>
            </a:prstGeom>
            <a:gradFill flip="none" rotWithShape="1">
              <a:gsLst>
                <a:gs pos="4196">
                  <a:srgbClr val="D59ED7"/>
                </a:gs>
                <a:gs pos="41000">
                  <a:srgbClr val="A249CE"/>
                </a:gs>
                <a:gs pos="99000">
                  <a:srgbClr val="702573"/>
                </a:gs>
              </a:gsLst>
              <a:path path="circle">
                <a:fillToRect r="100000" b="100000"/>
              </a:path>
              <a:tileRect l="-100000" t="-100000"/>
            </a:gradFill>
            <a:ln w="12700"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pic>
          <p:nvPicPr>
            <p:cNvPr id="22" name="Graphic 21">
              <a:extLst>
                <a:ext uri="{FF2B5EF4-FFF2-40B4-BE49-F238E27FC236}">
                  <a16:creationId xmlns:a16="http://schemas.microsoft.com/office/drawing/2014/main" id="{F191F639-FF4D-9264-733E-217D8D622AA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3188" y="3761587"/>
              <a:ext cx="385625" cy="385625"/>
            </a:xfrm>
            <a:prstGeom prst="rect">
              <a:avLst/>
            </a:prstGeom>
          </p:spPr>
        </p:pic>
      </p:grpSp>
      <p:sp>
        <p:nvSpPr>
          <p:cNvPr id="23" name="TextBox 22">
            <a:extLst>
              <a:ext uri="{FF2B5EF4-FFF2-40B4-BE49-F238E27FC236}">
                <a16:creationId xmlns:a16="http://schemas.microsoft.com/office/drawing/2014/main" id="{ED6E7442-517A-BEF0-2A7E-66DC15B365F3}"/>
              </a:ext>
            </a:extLst>
          </p:cNvPr>
          <p:cNvSpPr txBox="1"/>
          <p:nvPr/>
        </p:nvSpPr>
        <p:spPr>
          <a:xfrm>
            <a:off x="5006975" y="4721500"/>
            <a:ext cx="2178050" cy="307777"/>
          </a:xfrm>
          <a:prstGeom prst="rect">
            <a:avLst/>
          </a:prstGeom>
        </p:spPr>
        <p:txBody>
          <a:bodyPr wrap="square" lIns="0" tIns="0" rIns="0" bIns="0">
            <a:spAutoFit/>
          </a:bodyPr>
          <a:lstStyle/>
          <a:p>
            <a:pPr marL="0" marR="0" lvl="0" indent="0" algn="ctr" defTabSz="932742" rtl="0" eaLnBrk="1" fontAlgn="base" latinLnBrk="0" hangingPunct="1">
              <a:lnSpc>
                <a:spcPct val="100000"/>
              </a:lnSpc>
              <a:spcBef>
                <a:spcPct val="0"/>
              </a:spcBef>
              <a:spcAft>
                <a:spcPts val="1200"/>
              </a:spcAft>
              <a:buClrTx/>
              <a:buSzTx/>
              <a:buFontTx/>
              <a:buNone/>
              <a:tabLst/>
              <a:defRPr/>
            </a:pPr>
            <a:r>
              <a:rPr kumimoji="0" lang="en-US" sz="2000" b="1" i="0" u="none" strike="noStrike" kern="1200" cap="none" spc="-50" normalizeH="0" baseline="0" noProof="0">
                <a:ln w="3175">
                  <a:noFill/>
                </a:ln>
                <a:effectLst/>
                <a:uLnTx/>
                <a:uFillTx/>
                <a:latin typeface="+mj-lt"/>
                <a:ea typeface="+mn-ea"/>
                <a:cs typeface="Segoe UI Semibold" panose="020B0702040204020203" pitchFamily="34" charset="0"/>
              </a:rPr>
              <a:t>Task</a:t>
            </a:r>
          </a:p>
        </p:txBody>
      </p:sp>
      <p:grpSp>
        <p:nvGrpSpPr>
          <p:cNvPr id="24" name="Group 23">
            <a:extLst>
              <a:ext uri="{FF2B5EF4-FFF2-40B4-BE49-F238E27FC236}">
                <a16:creationId xmlns:a16="http://schemas.microsoft.com/office/drawing/2014/main" id="{F023A5BE-D907-F34F-96FE-C2AED5D2F812}"/>
              </a:ext>
              <a:ext uri="{C183D7F6-B498-43B3-948B-1728B52AA6E4}">
                <adec:decorative xmlns:adec="http://schemas.microsoft.com/office/drawing/2017/decorative" val="1"/>
              </a:ext>
            </a:extLst>
          </p:cNvPr>
          <p:cNvGrpSpPr/>
          <p:nvPr/>
        </p:nvGrpSpPr>
        <p:grpSpPr>
          <a:xfrm>
            <a:off x="8473430" y="3511043"/>
            <a:ext cx="901222" cy="901219"/>
            <a:chOff x="8428369" y="3465982"/>
            <a:chExt cx="991344" cy="991341"/>
          </a:xfrm>
          <a:effectLst>
            <a:outerShdw blurRad="190500" sx="104000" sy="104000" algn="ctr" rotWithShape="0">
              <a:prstClr val="black">
                <a:alpha val="40000"/>
              </a:prstClr>
            </a:outerShdw>
          </a:effectLst>
        </p:grpSpPr>
        <p:sp>
          <p:nvSpPr>
            <p:cNvPr id="25" name="Oval 24">
              <a:extLst>
                <a:ext uri="{FF2B5EF4-FFF2-40B4-BE49-F238E27FC236}">
                  <a16:creationId xmlns:a16="http://schemas.microsoft.com/office/drawing/2014/main" id="{F4B1A325-7FBE-C6A8-35D2-D5FEFD28D51F}"/>
                </a:ext>
              </a:extLst>
            </p:cNvPr>
            <p:cNvSpPr>
              <a:spLocks/>
            </p:cNvSpPr>
            <p:nvPr/>
          </p:nvSpPr>
          <p:spPr bwMode="auto">
            <a:xfrm>
              <a:off x="8428369" y="3465982"/>
              <a:ext cx="991344" cy="991341"/>
            </a:xfrm>
            <a:prstGeom prst="ellipse">
              <a:avLst/>
            </a:prstGeom>
            <a:gradFill flip="none" rotWithShape="1">
              <a:gsLst>
                <a:gs pos="699">
                  <a:srgbClr val="F5C5FA"/>
                </a:gs>
                <a:gs pos="38000">
                  <a:srgbClr val="D73BB9"/>
                </a:gs>
                <a:gs pos="100000">
                  <a:srgbClr val="702573"/>
                </a:gs>
              </a:gsLst>
              <a:path path="circle">
                <a:fillToRect r="100000" b="100000"/>
              </a:path>
              <a:tileRect l="-100000" t="-100000"/>
            </a:gradFill>
            <a:ln w="12700"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26" name="Graphic 12">
              <a:extLst>
                <a:ext uri="{FF2B5EF4-FFF2-40B4-BE49-F238E27FC236}">
                  <a16:creationId xmlns:a16="http://schemas.microsoft.com/office/drawing/2014/main" id="{28804468-D1D0-17A6-5621-D44CE66148B4}"/>
                </a:ext>
              </a:extLst>
            </p:cNvPr>
            <p:cNvSpPr/>
            <p:nvPr/>
          </p:nvSpPr>
          <p:spPr>
            <a:xfrm>
              <a:off x="8744079" y="3774239"/>
              <a:ext cx="359924" cy="374826"/>
            </a:xfrm>
            <a:custGeom>
              <a:avLst/>
              <a:gdLst>
                <a:gd name="connsiteX0" fmla="*/ 164812 w 329254"/>
                <a:gd name="connsiteY0" fmla="*/ 0 h 342886"/>
                <a:gd name="connsiteX1" fmla="*/ 203181 w 329254"/>
                <a:gd name="connsiteY1" fmla="*/ 4449 h 342886"/>
                <a:gd name="connsiteX2" fmla="*/ 213415 w 329254"/>
                <a:gd name="connsiteY2" fmla="*/ 15861 h 342886"/>
                <a:gd name="connsiteX3" fmla="*/ 216405 w 329254"/>
                <a:gd name="connsiteY3" fmla="*/ 42713 h 342886"/>
                <a:gd name="connsiteX4" fmla="*/ 243288 w 329254"/>
                <a:gd name="connsiteY4" fmla="*/ 64203 h 342886"/>
                <a:gd name="connsiteX5" fmla="*/ 250290 w 329254"/>
                <a:gd name="connsiteY5" fmla="*/ 62337 h 342886"/>
                <a:gd name="connsiteX6" fmla="*/ 274926 w 329254"/>
                <a:gd name="connsiteY6" fmla="*/ 51522 h 342886"/>
                <a:gd name="connsiteX7" fmla="*/ 289872 w 329254"/>
                <a:gd name="connsiteY7" fmla="*/ 54582 h 342886"/>
                <a:gd name="connsiteX8" fmla="*/ 328628 w 329254"/>
                <a:gd name="connsiteY8" fmla="*/ 121262 h 342886"/>
                <a:gd name="connsiteX9" fmla="*/ 323863 w 329254"/>
                <a:gd name="connsiteY9" fmla="*/ 135769 h 342886"/>
                <a:gd name="connsiteX10" fmla="*/ 302023 w 329254"/>
                <a:gd name="connsiteY10" fmla="*/ 151877 h 342886"/>
                <a:gd name="connsiteX11" fmla="*/ 296829 w 329254"/>
                <a:gd name="connsiteY11" fmla="*/ 185825 h 342886"/>
                <a:gd name="connsiteX12" fmla="*/ 302023 w 329254"/>
                <a:gd name="connsiteY12" fmla="*/ 191020 h 342886"/>
                <a:gd name="connsiteX13" fmla="*/ 323881 w 329254"/>
                <a:gd name="connsiteY13" fmla="*/ 207109 h 342886"/>
                <a:gd name="connsiteX14" fmla="*/ 328664 w 329254"/>
                <a:gd name="connsiteY14" fmla="*/ 221634 h 342886"/>
                <a:gd name="connsiteX15" fmla="*/ 289907 w 329254"/>
                <a:gd name="connsiteY15" fmla="*/ 288314 h 342886"/>
                <a:gd name="connsiteX16" fmla="*/ 274996 w 329254"/>
                <a:gd name="connsiteY16" fmla="*/ 291391 h 342886"/>
                <a:gd name="connsiteX17" fmla="*/ 250255 w 329254"/>
                <a:gd name="connsiteY17" fmla="*/ 280542 h 342886"/>
                <a:gd name="connsiteX18" fmla="*/ 218286 w 329254"/>
                <a:gd name="connsiteY18" fmla="*/ 293021 h 342886"/>
                <a:gd name="connsiteX19" fmla="*/ 216387 w 329254"/>
                <a:gd name="connsiteY19" fmla="*/ 300131 h 342886"/>
                <a:gd name="connsiteX20" fmla="*/ 213415 w 329254"/>
                <a:gd name="connsiteY20" fmla="*/ 326965 h 342886"/>
                <a:gd name="connsiteX21" fmla="*/ 203357 w 329254"/>
                <a:gd name="connsiteY21" fmla="*/ 338342 h 342886"/>
                <a:gd name="connsiteX22" fmla="*/ 125880 w 329254"/>
                <a:gd name="connsiteY22" fmla="*/ 338342 h 342886"/>
                <a:gd name="connsiteX23" fmla="*/ 115822 w 329254"/>
                <a:gd name="connsiteY23" fmla="*/ 326965 h 342886"/>
                <a:gd name="connsiteX24" fmla="*/ 112868 w 329254"/>
                <a:gd name="connsiteY24" fmla="*/ 300166 h 342886"/>
                <a:gd name="connsiteX25" fmla="*/ 85969 w 329254"/>
                <a:gd name="connsiteY25" fmla="*/ 278775 h 342886"/>
                <a:gd name="connsiteX26" fmla="*/ 79000 w 329254"/>
                <a:gd name="connsiteY26" fmla="*/ 280647 h 342886"/>
                <a:gd name="connsiteX27" fmla="*/ 54276 w 329254"/>
                <a:gd name="connsiteY27" fmla="*/ 291479 h 342886"/>
                <a:gd name="connsiteX28" fmla="*/ 39347 w 329254"/>
                <a:gd name="connsiteY28" fmla="*/ 288402 h 342886"/>
                <a:gd name="connsiteX29" fmla="*/ 591 w 329254"/>
                <a:gd name="connsiteY29" fmla="*/ 221652 h 342886"/>
                <a:gd name="connsiteX30" fmla="*/ 5374 w 329254"/>
                <a:gd name="connsiteY30" fmla="*/ 207127 h 342886"/>
                <a:gd name="connsiteX31" fmla="*/ 27231 w 329254"/>
                <a:gd name="connsiteY31" fmla="*/ 191020 h 342886"/>
                <a:gd name="connsiteX32" fmla="*/ 32456 w 329254"/>
                <a:gd name="connsiteY32" fmla="*/ 157101 h 342886"/>
                <a:gd name="connsiteX33" fmla="*/ 27231 w 329254"/>
                <a:gd name="connsiteY33" fmla="*/ 151877 h 342886"/>
                <a:gd name="connsiteX34" fmla="*/ 5374 w 329254"/>
                <a:gd name="connsiteY34" fmla="*/ 135804 h 342886"/>
                <a:gd name="connsiteX35" fmla="*/ 609 w 329254"/>
                <a:gd name="connsiteY35" fmla="*/ 121280 h 342886"/>
                <a:gd name="connsiteX36" fmla="*/ 39365 w 329254"/>
                <a:gd name="connsiteY36" fmla="*/ 54600 h 342886"/>
                <a:gd name="connsiteX37" fmla="*/ 54311 w 329254"/>
                <a:gd name="connsiteY37" fmla="*/ 51540 h 342886"/>
                <a:gd name="connsiteX38" fmla="*/ 78930 w 329254"/>
                <a:gd name="connsiteY38" fmla="*/ 62354 h 342886"/>
                <a:gd name="connsiteX39" fmla="*/ 111007 w 329254"/>
                <a:gd name="connsiteY39" fmla="*/ 49677 h 342886"/>
                <a:gd name="connsiteX40" fmla="*/ 112868 w 329254"/>
                <a:gd name="connsiteY40" fmla="*/ 42695 h 342886"/>
                <a:gd name="connsiteX41" fmla="*/ 115857 w 329254"/>
                <a:gd name="connsiteY41" fmla="*/ 15861 h 342886"/>
                <a:gd name="connsiteX42" fmla="*/ 126109 w 329254"/>
                <a:gd name="connsiteY42" fmla="*/ 4431 h 342886"/>
                <a:gd name="connsiteX43" fmla="*/ 164812 w 329254"/>
                <a:gd name="connsiteY43" fmla="*/ 0 h 342886"/>
                <a:gd name="connsiteX44" fmla="*/ 164601 w 329254"/>
                <a:gd name="connsiteY44" fmla="*/ 118695 h 342886"/>
                <a:gd name="connsiteX45" fmla="*/ 111848 w 329254"/>
                <a:gd name="connsiteY45" fmla="*/ 171448 h 342886"/>
                <a:gd name="connsiteX46" fmla="*/ 164601 w 329254"/>
                <a:gd name="connsiteY46" fmla="*/ 224201 h 342886"/>
                <a:gd name="connsiteX47" fmla="*/ 217354 w 329254"/>
                <a:gd name="connsiteY47" fmla="*/ 171448 h 342886"/>
                <a:gd name="connsiteX48" fmla="*/ 164601 w 329254"/>
                <a:gd name="connsiteY48" fmla="*/ 118695 h 34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9254" h="342886">
                  <a:moveTo>
                    <a:pt x="164812" y="0"/>
                  </a:moveTo>
                  <a:cubicBezTo>
                    <a:pt x="177719" y="141"/>
                    <a:pt x="190573" y="1635"/>
                    <a:pt x="203181" y="4449"/>
                  </a:cubicBezTo>
                  <a:cubicBezTo>
                    <a:pt x="208680" y="5676"/>
                    <a:pt x="212791" y="10262"/>
                    <a:pt x="213415" y="15861"/>
                  </a:cubicBezTo>
                  <a:lnTo>
                    <a:pt x="216405" y="42713"/>
                  </a:lnTo>
                  <a:cubicBezTo>
                    <a:pt x="217894" y="56071"/>
                    <a:pt x="229931" y="65692"/>
                    <a:pt x="243288" y="64203"/>
                  </a:cubicBezTo>
                  <a:cubicBezTo>
                    <a:pt x="245702" y="63934"/>
                    <a:pt x="248062" y="63305"/>
                    <a:pt x="250290" y="62337"/>
                  </a:cubicBezTo>
                  <a:lnTo>
                    <a:pt x="274926" y="51522"/>
                  </a:lnTo>
                  <a:cubicBezTo>
                    <a:pt x="280051" y="49265"/>
                    <a:pt x="286046" y="50491"/>
                    <a:pt x="289872" y="54582"/>
                  </a:cubicBezTo>
                  <a:cubicBezTo>
                    <a:pt x="307666" y="73592"/>
                    <a:pt x="320918" y="96391"/>
                    <a:pt x="328628" y="121262"/>
                  </a:cubicBezTo>
                  <a:cubicBezTo>
                    <a:pt x="330285" y="126619"/>
                    <a:pt x="328373" y="132438"/>
                    <a:pt x="323863" y="135769"/>
                  </a:cubicBezTo>
                  <a:lnTo>
                    <a:pt x="302023" y="151877"/>
                  </a:lnTo>
                  <a:cubicBezTo>
                    <a:pt x="291214" y="159816"/>
                    <a:pt x="288888" y="175016"/>
                    <a:pt x="296829" y="185825"/>
                  </a:cubicBezTo>
                  <a:cubicBezTo>
                    <a:pt x="298286" y="187809"/>
                    <a:pt x="300038" y="189562"/>
                    <a:pt x="302023" y="191020"/>
                  </a:cubicBezTo>
                  <a:lnTo>
                    <a:pt x="323881" y="207109"/>
                  </a:lnTo>
                  <a:cubicBezTo>
                    <a:pt x="328405" y="210438"/>
                    <a:pt x="330325" y="216267"/>
                    <a:pt x="328664" y="221634"/>
                  </a:cubicBezTo>
                  <a:cubicBezTo>
                    <a:pt x="320949" y="246504"/>
                    <a:pt x="307699" y="269302"/>
                    <a:pt x="289907" y="288314"/>
                  </a:cubicBezTo>
                  <a:cubicBezTo>
                    <a:pt x="286090" y="292395"/>
                    <a:pt x="280116" y="293628"/>
                    <a:pt x="274996" y="291391"/>
                  </a:cubicBezTo>
                  <a:lnTo>
                    <a:pt x="250255" y="280542"/>
                  </a:lnTo>
                  <a:cubicBezTo>
                    <a:pt x="237981" y="275159"/>
                    <a:pt x="223667" y="280748"/>
                    <a:pt x="218286" y="293021"/>
                  </a:cubicBezTo>
                  <a:cubicBezTo>
                    <a:pt x="217296" y="295281"/>
                    <a:pt x="216654" y="297678"/>
                    <a:pt x="216387" y="300131"/>
                  </a:cubicBezTo>
                  <a:lnTo>
                    <a:pt x="213415" y="326965"/>
                  </a:lnTo>
                  <a:cubicBezTo>
                    <a:pt x="212802" y="332500"/>
                    <a:pt x="208777" y="337055"/>
                    <a:pt x="203357" y="338342"/>
                  </a:cubicBezTo>
                  <a:cubicBezTo>
                    <a:pt x="177886" y="344401"/>
                    <a:pt x="151351" y="344401"/>
                    <a:pt x="125880" y="338342"/>
                  </a:cubicBezTo>
                  <a:cubicBezTo>
                    <a:pt x="120461" y="337055"/>
                    <a:pt x="116436" y="332500"/>
                    <a:pt x="115822" y="326965"/>
                  </a:cubicBezTo>
                  <a:lnTo>
                    <a:pt x="112868" y="300166"/>
                  </a:lnTo>
                  <a:cubicBezTo>
                    <a:pt x="111347" y="286832"/>
                    <a:pt x="99304" y="277254"/>
                    <a:pt x="85969" y="278775"/>
                  </a:cubicBezTo>
                  <a:cubicBezTo>
                    <a:pt x="83566" y="279049"/>
                    <a:pt x="81217" y="279680"/>
                    <a:pt x="79000" y="280647"/>
                  </a:cubicBezTo>
                  <a:lnTo>
                    <a:pt x="54276" y="291479"/>
                  </a:lnTo>
                  <a:cubicBezTo>
                    <a:pt x="49151" y="293725"/>
                    <a:pt x="43167" y="292490"/>
                    <a:pt x="39347" y="288402"/>
                  </a:cubicBezTo>
                  <a:cubicBezTo>
                    <a:pt x="21547" y="269369"/>
                    <a:pt x="8295" y="246546"/>
                    <a:pt x="591" y="221652"/>
                  </a:cubicBezTo>
                  <a:cubicBezTo>
                    <a:pt x="-1071" y="216285"/>
                    <a:pt x="849" y="210456"/>
                    <a:pt x="5374" y="207127"/>
                  </a:cubicBezTo>
                  <a:lnTo>
                    <a:pt x="27231" y="191020"/>
                  </a:lnTo>
                  <a:cubicBezTo>
                    <a:pt x="38040" y="183096"/>
                    <a:pt x="40380" y="167910"/>
                    <a:pt x="32456" y="157101"/>
                  </a:cubicBezTo>
                  <a:cubicBezTo>
                    <a:pt x="30992" y="155103"/>
                    <a:pt x="29230" y="153341"/>
                    <a:pt x="27231" y="151877"/>
                  </a:cubicBezTo>
                  <a:lnTo>
                    <a:pt x="5374" y="135804"/>
                  </a:lnTo>
                  <a:cubicBezTo>
                    <a:pt x="856" y="132471"/>
                    <a:pt x="-1057" y="126642"/>
                    <a:pt x="609" y="121280"/>
                  </a:cubicBezTo>
                  <a:cubicBezTo>
                    <a:pt x="8320" y="96409"/>
                    <a:pt x="21571" y="73610"/>
                    <a:pt x="39365" y="54600"/>
                  </a:cubicBezTo>
                  <a:cubicBezTo>
                    <a:pt x="43192" y="50509"/>
                    <a:pt x="49185" y="49282"/>
                    <a:pt x="54311" y="51540"/>
                  </a:cubicBezTo>
                  <a:lnTo>
                    <a:pt x="78930" y="62354"/>
                  </a:lnTo>
                  <a:cubicBezTo>
                    <a:pt x="91289" y="67712"/>
                    <a:pt x="105650" y="62036"/>
                    <a:pt x="111007" y="49677"/>
                  </a:cubicBezTo>
                  <a:cubicBezTo>
                    <a:pt x="111971" y="47455"/>
                    <a:pt x="112598" y="45102"/>
                    <a:pt x="112868" y="42695"/>
                  </a:cubicBezTo>
                  <a:lnTo>
                    <a:pt x="115857" y="15861"/>
                  </a:lnTo>
                  <a:cubicBezTo>
                    <a:pt x="116476" y="10250"/>
                    <a:pt x="120597" y="5654"/>
                    <a:pt x="126109" y="4431"/>
                  </a:cubicBezTo>
                  <a:cubicBezTo>
                    <a:pt x="138717" y="1635"/>
                    <a:pt x="151606" y="158"/>
                    <a:pt x="164812" y="0"/>
                  </a:cubicBezTo>
                  <a:close/>
                  <a:moveTo>
                    <a:pt x="164601" y="118695"/>
                  </a:moveTo>
                  <a:cubicBezTo>
                    <a:pt x="135465" y="118695"/>
                    <a:pt x="111848" y="142312"/>
                    <a:pt x="111848" y="171448"/>
                  </a:cubicBezTo>
                  <a:cubicBezTo>
                    <a:pt x="111848" y="200584"/>
                    <a:pt x="135465" y="224201"/>
                    <a:pt x="164601" y="224201"/>
                  </a:cubicBezTo>
                  <a:cubicBezTo>
                    <a:pt x="193737" y="224201"/>
                    <a:pt x="217354" y="200584"/>
                    <a:pt x="217354" y="171448"/>
                  </a:cubicBezTo>
                  <a:cubicBezTo>
                    <a:pt x="217354" y="142312"/>
                    <a:pt x="193737" y="118695"/>
                    <a:pt x="164601" y="118695"/>
                  </a:cubicBezTo>
                  <a:close/>
                </a:path>
              </a:pathLst>
            </a:custGeom>
            <a:solidFill>
              <a:srgbClr val="FFFFFF"/>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491019"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w="3175">
                  <a:noFill/>
                </a:ln>
                <a:solidFill>
                  <a:srgbClr val="FFFFFF"/>
                </a:solidFill>
                <a:effectLst/>
                <a:uLnTx/>
                <a:uFillTx/>
                <a:latin typeface="Segoe UI Semibold"/>
                <a:ea typeface="+mn-ea"/>
                <a:cs typeface="+mn-cs"/>
              </a:endParaRPr>
            </a:p>
          </p:txBody>
        </p:sp>
      </p:grpSp>
      <p:sp>
        <p:nvSpPr>
          <p:cNvPr id="27" name="TextBox 26">
            <a:extLst>
              <a:ext uri="{FF2B5EF4-FFF2-40B4-BE49-F238E27FC236}">
                <a16:creationId xmlns:a16="http://schemas.microsoft.com/office/drawing/2014/main" id="{9440E7C7-83BF-D917-E8BA-B9815CB6BBAC}"/>
              </a:ext>
            </a:extLst>
          </p:cNvPr>
          <p:cNvSpPr txBox="1"/>
          <p:nvPr/>
        </p:nvSpPr>
        <p:spPr>
          <a:xfrm>
            <a:off x="7849230" y="4721500"/>
            <a:ext cx="2149624" cy="307777"/>
          </a:xfrm>
          <a:prstGeom prst="rect">
            <a:avLst/>
          </a:prstGeom>
        </p:spPr>
        <p:txBody>
          <a:bodyPr wrap="square" lIns="0" tIns="0" rIns="0" bIns="0">
            <a:spAutoFit/>
          </a:bodyPr>
          <a:lstStyle/>
          <a:p>
            <a:pPr marL="0" marR="0" lvl="0" indent="0" algn="ctr" defTabSz="932742" rtl="0" eaLnBrk="1" fontAlgn="base" latinLnBrk="0" hangingPunct="1">
              <a:lnSpc>
                <a:spcPct val="100000"/>
              </a:lnSpc>
              <a:spcBef>
                <a:spcPct val="0"/>
              </a:spcBef>
              <a:spcAft>
                <a:spcPts val="1200"/>
              </a:spcAft>
              <a:buClrTx/>
              <a:buSzTx/>
              <a:buFontTx/>
              <a:buNone/>
              <a:tabLst/>
              <a:defRPr/>
            </a:pPr>
            <a:r>
              <a:rPr kumimoji="0" lang="en-US" sz="2000" b="1" i="0" u="none" strike="noStrike" kern="1200" cap="none" spc="-50" normalizeH="0" baseline="0" noProof="0">
                <a:ln w="3175">
                  <a:noFill/>
                </a:ln>
                <a:effectLst/>
                <a:uLnTx/>
                <a:uFillTx/>
                <a:latin typeface="+mj-lt"/>
                <a:ea typeface="+mn-ea"/>
                <a:cs typeface="Segoe UI Semibold" panose="020B0702040204020203" pitchFamily="34" charset="0"/>
              </a:rPr>
              <a:t>Autonomous</a:t>
            </a:r>
          </a:p>
        </p:txBody>
      </p:sp>
      <p:grpSp>
        <p:nvGrpSpPr>
          <p:cNvPr id="28" name="Group 27" descr="Agents vary in complexity">
            <a:extLst>
              <a:ext uri="{FF2B5EF4-FFF2-40B4-BE49-F238E27FC236}">
                <a16:creationId xmlns:a16="http://schemas.microsoft.com/office/drawing/2014/main" id="{B0BCB77D-07EF-59EC-B1CE-49256F718BC6}"/>
              </a:ext>
            </a:extLst>
          </p:cNvPr>
          <p:cNvGrpSpPr/>
          <p:nvPr/>
        </p:nvGrpSpPr>
        <p:grpSpPr>
          <a:xfrm>
            <a:off x="587376" y="5762328"/>
            <a:ext cx="11012422" cy="276999"/>
            <a:chOff x="587376" y="5600016"/>
            <a:chExt cx="11012422" cy="276999"/>
          </a:xfrm>
        </p:grpSpPr>
        <p:sp>
          <p:nvSpPr>
            <p:cNvPr id="29" name="Rounded Rectangle 62">
              <a:extLst>
                <a:ext uri="{FF2B5EF4-FFF2-40B4-BE49-F238E27FC236}">
                  <a16:creationId xmlns:a16="http://schemas.microsoft.com/office/drawing/2014/main" id="{7E02B5BD-1784-224B-CF42-4B896EB9F61A}"/>
                </a:ext>
                <a:ext uri="{C183D7F6-B498-43B3-948B-1728B52AA6E4}">
                  <adec:decorative xmlns:adec="http://schemas.microsoft.com/office/drawing/2017/decorative" val="1"/>
                </a:ext>
              </a:extLst>
            </p:cNvPr>
            <p:cNvSpPr/>
            <p:nvPr/>
          </p:nvSpPr>
          <p:spPr bwMode="auto">
            <a:xfrm>
              <a:off x="2715268" y="5600016"/>
              <a:ext cx="6761466" cy="276999"/>
            </a:xfrm>
            <a:prstGeom prst="rect">
              <a:avLst/>
            </a:prstGeom>
            <a:noFill/>
            <a:ln w="9525">
              <a:noFill/>
              <a:headEnd type="none" w="med" len="med"/>
              <a:tailEnd type="none" w="med" len="med"/>
            </a:ln>
            <a:effectLst>
              <a:softEdge rad="1651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821996" rtl="0" eaLnBrk="1" fontAlgn="base" latinLnBrk="0" hangingPunct="1">
                <a:lnSpc>
                  <a:spcPct val="100000"/>
                </a:lnSpc>
                <a:spcBef>
                  <a:spcPct val="0"/>
                </a:spcBef>
                <a:spcAft>
                  <a:spcPct val="0"/>
                </a:spcAft>
                <a:buClrTx/>
                <a:buSzTx/>
                <a:buFontTx/>
                <a:buNone/>
                <a:tabLst>
                  <a:tab pos="920076" algn="l"/>
                </a:tabLst>
                <a:defRPr/>
              </a:pPr>
              <a:r>
                <a:rPr kumimoji="0" lang="en-US" sz="1800" b="0" i="0" u="none" strike="noStrike" kern="0" cap="none" spc="0" normalizeH="0" baseline="0" noProof="0">
                  <a:ln>
                    <a:noFill/>
                  </a:ln>
                  <a:solidFill>
                    <a:schemeClr val="tx1"/>
                  </a:solidFill>
                  <a:effectLst/>
                  <a:uLnTx/>
                  <a:uFillTx/>
                  <a:ea typeface="+mn-ea"/>
                  <a:cs typeface="Segoe UI Light" panose="020B0502040204020203" pitchFamily="34" charset="0"/>
                </a:rPr>
                <a:t>Agents vary in complexity and capabilities depending on your need</a:t>
              </a:r>
            </a:p>
          </p:txBody>
        </p:sp>
        <p:grpSp>
          <p:nvGrpSpPr>
            <p:cNvPr id="30" name="Group 29">
              <a:extLst>
                <a:ext uri="{FF2B5EF4-FFF2-40B4-BE49-F238E27FC236}">
                  <a16:creationId xmlns:a16="http://schemas.microsoft.com/office/drawing/2014/main" id="{4B9546D5-85F3-13DC-E50F-B4805098E793}"/>
                </a:ext>
                <a:ext uri="{C183D7F6-B498-43B3-948B-1728B52AA6E4}">
                  <adec:decorative xmlns:adec="http://schemas.microsoft.com/office/drawing/2017/decorative" val="1"/>
                </a:ext>
              </a:extLst>
            </p:cNvPr>
            <p:cNvGrpSpPr/>
            <p:nvPr/>
          </p:nvGrpSpPr>
          <p:grpSpPr>
            <a:xfrm rot="16200000" flipH="1">
              <a:off x="1552050" y="4708500"/>
              <a:ext cx="130681" cy="2060030"/>
              <a:chOff x="25259549" y="2977192"/>
              <a:chExt cx="697327" cy="13435118"/>
            </a:xfrm>
          </p:grpSpPr>
          <p:cxnSp>
            <p:nvCxnSpPr>
              <p:cNvPr id="35" name="Straight Arrow Connector 34">
                <a:extLst>
                  <a:ext uri="{FF2B5EF4-FFF2-40B4-BE49-F238E27FC236}">
                    <a16:creationId xmlns:a16="http://schemas.microsoft.com/office/drawing/2014/main" id="{45266773-FA3A-C76A-3488-0370CDB951AC}"/>
                  </a:ext>
                  <a:ext uri="{C183D7F6-B498-43B3-948B-1728B52AA6E4}">
                    <adec:decorative xmlns:adec="http://schemas.microsoft.com/office/drawing/2017/decorative" val="1"/>
                  </a:ext>
                </a:extLst>
              </p:cNvPr>
              <p:cNvCxnSpPr>
                <a:cxnSpLocks/>
              </p:cNvCxnSpPr>
              <p:nvPr/>
            </p:nvCxnSpPr>
            <p:spPr>
              <a:xfrm rot="16200000">
                <a:off x="18901395" y="9710493"/>
                <a:ext cx="13403634" cy="0"/>
              </a:xfrm>
              <a:prstGeom prst="straightConnector1">
                <a:avLst/>
              </a:prstGeom>
              <a:ln w="22225" cap="rnd">
                <a:gradFill flip="none" rotWithShape="1">
                  <a:gsLst>
                    <a:gs pos="0">
                      <a:srgbClr val="C03BC4"/>
                    </a:gs>
                    <a:gs pos="100000">
                      <a:srgbClr val="0078D4"/>
                    </a:gs>
                  </a:gsLst>
                  <a:lin ang="0" scaled="1"/>
                  <a:tileRect/>
                </a:gradFill>
                <a:headEnd type="none" w="lg" len="med"/>
                <a:tailEnd type="none" w="lg"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9B7764F-371E-1DE7-81CA-2E8826674A25}"/>
                  </a:ext>
                  <a:ext uri="{C183D7F6-B498-43B3-948B-1728B52AA6E4}">
                    <adec:decorative xmlns:adec="http://schemas.microsoft.com/office/drawing/2017/decorative" val="1"/>
                  </a:ext>
                </a:extLst>
              </p:cNvPr>
              <p:cNvCxnSpPr>
                <a:cxnSpLocks/>
              </p:cNvCxnSpPr>
              <p:nvPr/>
            </p:nvCxnSpPr>
            <p:spPr>
              <a:xfrm rot="16200000">
                <a:off x="25269481" y="2967260"/>
                <a:ext cx="321682" cy="341545"/>
              </a:xfrm>
              <a:prstGeom prst="line">
                <a:avLst/>
              </a:prstGeom>
              <a:ln w="19050" cap="rnd">
                <a:solidFill>
                  <a:srgbClr val="0078D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98EB3A9-01F5-C54E-EEEF-C49CD7528D4B}"/>
                  </a:ext>
                  <a:ext uri="{C183D7F6-B498-43B3-948B-1728B52AA6E4}">
                    <adec:decorative xmlns:adec="http://schemas.microsoft.com/office/drawing/2017/decorative" val="1"/>
                  </a:ext>
                </a:extLst>
              </p:cNvPr>
              <p:cNvCxnSpPr>
                <a:cxnSpLocks/>
              </p:cNvCxnSpPr>
              <p:nvPr/>
            </p:nvCxnSpPr>
            <p:spPr>
              <a:xfrm rot="16200000" flipV="1">
                <a:off x="25625264" y="2967262"/>
                <a:ext cx="321682" cy="341542"/>
              </a:xfrm>
              <a:prstGeom prst="line">
                <a:avLst/>
              </a:prstGeom>
              <a:ln w="19050" cap="rnd">
                <a:solidFill>
                  <a:srgbClr val="0078D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FE841CEC-8EA6-2964-4949-71B006321D42}"/>
                </a:ext>
                <a:ext uri="{C183D7F6-B498-43B3-948B-1728B52AA6E4}">
                  <adec:decorative xmlns:adec="http://schemas.microsoft.com/office/drawing/2017/decorative" val="1"/>
                </a:ext>
              </a:extLst>
            </p:cNvPr>
            <p:cNvGrpSpPr/>
            <p:nvPr/>
          </p:nvGrpSpPr>
          <p:grpSpPr>
            <a:xfrm rot="5400000">
              <a:off x="10504442" y="4708500"/>
              <a:ext cx="130681" cy="2060030"/>
              <a:chOff x="25259549" y="2977192"/>
              <a:chExt cx="697327" cy="13435118"/>
            </a:xfrm>
          </p:grpSpPr>
          <p:cxnSp>
            <p:nvCxnSpPr>
              <p:cNvPr id="32" name="Straight Arrow Connector 31">
                <a:extLst>
                  <a:ext uri="{FF2B5EF4-FFF2-40B4-BE49-F238E27FC236}">
                    <a16:creationId xmlns:a16="http://schemas.microsoft.com/office/drawing/2014/main" id="{516BBC4C-85DF-F978-F104-AC1A34EF64DB}"/>
                  </a:ext>
                  <a:ext uri="{C183D7F6-B498-43B3-948B-1728B52AA6E4}">
                    <adec:decorative xmlns:adec="http://schemas.microsoft.com/office/drawing/2017/decorative" val="1"/>
                  </a:ext>
                </a:extLst>
              </p:cNvPr>
              <p:cNvCxnSpPr>
                <a:cxnSpLocks/>
              </p:cNvCxnSpPr>
              <p:nvPr/>
            </p:nvCxnSpPr>
            <p:spPr>
              <a:xfrm rot="16200000">
                <a:off x="18901395" y="9710493"/>
                <a:ext cx="13403634" cy="0"/>
              </a:xfrm>
              <a:prstGeom prst="straightConnector1">
                <a:avLst/>
              </a:prstGeom>
              <a:ln w="22225" cap="rnd">
                <a:gradFill flip="none" rotWithShape="1">
                  <a:gsLst>
                    <a:gs pos="0">
                      <a:srgbClr val="0078D4"/>
                    </a:gs>
                    <a:gs pos="100000">
                      <a:srgbClr val="C03BC4"/>
                    </a:gs>
                  </a:gsLst>
                  <a:lin ang="0" scaled="1"/>
                  <a:tileRect/>
                </a:gradFill>
                <a:headEnd type="none" w="lg" len="med"/>
                <a:tailEnd type="none" w="lg" len="sm"/>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D1042FA-E867-D440-7382-5D93E4EDF4D6}"/>
                  </a:ext>
                  <a:ext uri="{C183D7F6-B498-43B3-948B-1728B52AA6E4}">
                    <adec:decorative xmlns:adec="http://schemas.microsoft.com/office/drawing/2017/decorative" val="1"/>
                  </a:ext>
                </a:extLst>
              </p:cNvPr>
              <p:cNvCxnSpPr>
                <a:cxnSpLocks/>
              </p:cNvCxnSpPr>
              <p:nvPr/>
            </p:nvCxnSpPr>
            <p:spPr>
              <a:xfrm rot="16200000">
                <a:off x="25269481" y="2967260"/>
                <a:ext cx="321682" cy="341545"/>
              </a:xfrm>
              <a:prstGeom prst="line">
                <a:avLst/>
              </a:prstGeom>
              <a:ln w="19050" cap="rnd">
                <a:solidFill>
                  <a:srgbClr val="C03BC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634F8BD-3757-065A-A312-2C22A082EA38}"/>
                  </a:ext>
                  <a:ext uri="{C183D7F6-B498-43B3-948B-1728B52AA6E4}">
                    <adec:decorative xmlns:adec="http://schemas.microsoft.com/office/drawing/2017/decorative" val="1"/>
                  </a:ext>
                </a:extLst>
              </p:cNvPr>
              <p:cNvCxnSpPr>
                <a:cxnSpLocks/>
              </p:cNvCxnSpPr>
              <p:nvPr/>
            </p:nvCxnSpPr>
            <p:spPr>
              <a:xfrm rot="16200000" flipV="1">
                <a:off x="25625264" y="2967262"/>
                <a:ext cx="321682" cy="341542"/>
              </a:xfrm>
              <a:prstGeom prst="line">
                <a:avLst/>
              </a:prstGeom>
              <a:ln w="19050" cap="rnd">
                <a:solidFill>
                  <a:srgbClr val="C03BC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38" name="Title 1">
            <a:extLst>
              <a:ext uri="{FF2B5EF4-FFF2-40B4-BE49-F238E27FC236}">
                <a16:creationId xmlns:a16="http://schemas.microsoft.com/office/drawing/2014/main" id="{5F685A41-A242-DD93-C115-9C24ECFEC6F8}"/>
              </a:ext>
            </a:extLst>
          </p:cNvPr>
          <p:cNvSpPr>
            <a:spLocks noGrp="1"/>
          </p:cNvSpPr>
          <p:nvPr>
            <p:ph type="title"/>
          </p:nvPr>
        </p:nvSpPr>
        <p:spPr>
          <a:xfrm>
            <a:off x="588263" y="457200"/>
            <a:ext cx="11018520" cy="553998"/>
          </a:xfrm>
        </p:spPr>
        <p:txBody>
          <a:bodyPr/>
          <a:lstStyle/>
          <a:p>
            <a:pPr algn="ctr"/>
            <a:r>
              <a:rPr lang="en-US"/>
              <a:t>What are agents?</a:t>
            </a:r>
          </a:p>
        </p:txBody>
      </p:sp>
    </p:spTree>
    <p:extLst>
      <p:ext uri="{BB962C8B-B14F-4D97-AF65-F5344CB8AC3E}">
        <p14:creationId xmlns:p14="http://schemas.microsoft.com/office/powerpoint/2010/main" val="1660506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100"/>
                                  </p:stCondLst>
                                  <p:childTnLst>
                                    <p:animMotion origin="layout" path="M 0 0 L 0 0.03542 " pathEditMode="relative" rAng="0" ptsTypes="AA">
                                      <p:cBhvr>
                                        <p:cTn id="9" dur="700" spd="-100000" fill="hold"/>
                                        <p:tgtEl>
                                          <p:spTgt spid="8"/>
                                        </p:tgtEl>
                                        <p:attrNameLst>
                                          <p:attrName>ppt_x</p:attrName>
                                          <p:attrName>ppt_y</p:attrName>
                                        </p:attrNameLst>
                                      </p:cBhvr>
                                      <p:rCtr x="0" y="1759"/>
                                    </p:animMotion>
                                  </p:childTnLst>
                                </p:cTn>
                              </p:par>
                              <p:par>
                                <p:cTn id="10" presetID="16" presetClass="entr" presetSubtype="37" fill="hold" nodeType="withEffect">
                                  <p:stCondLst>
                                    <p:cond delay="100"/>
                                  </p:stCondLst>
                                  <p:childTnLst>
                                    <p:set>
                                      <p:cBhvr>
                                        <p:cTn id="11" dur="1" fill="hold">
                                          <p:stCondLst>
                                            <p:cond delay="0"/>
                                          </p:stCondLst>
                                        </p:cTn>
                                        <p:tgtEl>
                                          <p:spTgt spid="12"/>
                                        </p:tgtEl>
                                        <p:attrNameLst>
                                          <p:attrName>style.visibility</p:attrName>
                                        </p:attrNameLst>
                                      </p:cBhvr>
                                      <p:to>
                                        <p:strVal val="visible"/>
                                      </p:to>
                                    </p:set>
                                    <p:animEffect transition="in" filter="barn(outVertical)">
                                      <p:cBhvr>
                                        <p:cTn id="12" dur="500"/>
                                        <p:tgtEl>
                                          <p:spTgt spid="12"/>
                                        </p:tgtEl>
                                      </p:cBhvr>
                                    </p:animEffect>
                                  </p:childTnLst>
                                </p:cTn>
                              </p:par>
                            </p:childTnLst>
                          </p:cTn>
                        </p:par>
                        <p:par>
                          <p:cTn id="13" fill="hold">
                            <p:stCondLst>
                              <p:cond delay="8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64" presetClass="path" presetSubtype="0" accel="50000" decel="50000" fill="hold" grpId="1" nodeType="withEffect">
                                  <p:stCondLst>
                                    <p:cond delay="0"/>
                                  </p:stCondLst>
                                  <p:childTnLst>
                                    <p:animMotion origin="layout" path="M 1.45833E-6 0.01528 L 1.45833E-6 -3.7037E-6 " pathEditMode="relative" rAng="0" ptsTypes="AA">
                                      <p:cBhvr>
                                        <p:cTn id="18" dur="500" fill="hold"/>
                                        <p:tgtEl>
                                          <p:spTgt spid="9"/>
                                        </p:tgtEl>
                                        <p:attrNameLst>
                                          <p:attrName>ppt_x</p:attrName>
                                          <p:attrName>ppt_y</p:attrName>
                                        </p:attrNameLst>
                                      </p:cBhvr>
                                      <p:rCtr x="0" y="-764"/>
                                    </p:animMotion>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64" presetClass="path" presetSubtype="0" accel="50000" decel="50000" fill="hold" grpId="1" nodeType="withEffect">
                                  <p:stCondLst>
                                    <p:cond delay="0"/>
                                  </p:stCondLst>
                                  <p:childTnLst>
                                    <p:animMotion origin="layout" path="M 1.45833E-6 0.01528 L 1.45833E-6 3.7037E-7 " pathEditMode="relative" rAng="0" ptsTypes="AA">
                                      <p:cBhvr>
                                        <p:cTn id="23" dur="500" fill="hold"/>
                                        <p:tgtEl>
                                          <p:spTgt spid="19"/>
                                        </p:tgtEl>
                                        <p:attrNameLst>
                                          <p:attrName>ppt_x</p:attrName>
                                          <p:attrName>ppt_y</p:attrName>
                                        </p:attrNameLst>
                                      </p:cBhvr>
                                      <p:rCtr x="0" y="-764"/>
                                    </p:animMotion>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64" presetClass="path" presetSubtype="0" accel="50000" decel="50000" fill="hold" nodeType="withEffect">
                                  <p:stCondLst>
                                    <p:cond delay="0"/>
                                  </p:stCondLst>
                                  <p:childTnLst>
                                    <p:animMotion origin="layout" path="M 1.25E-6 0.01528 L 1.25E-6 -3.7037E-6 " pathEditMode="relative" rAng="0" ptsTypes="AA">
                                      <p:cBhvr>
                                        <p:cTn id="28" dur="500" fill="hold"/>
                                        <p:tgtEl>
                                          <p:spTgt spid="16"/>
                                        </p:tgtEl>
                                        <p:attrNameLst>
                                          <p:attrName>ppt_x</p:attrName>
                                          <p:attrName>ppt_y</p:attrName>
                                        </p:attrNameLst>
                                      </p:cBhvr>
                                      <p:rCtr x="0" y="-764"/>
                                    </p:animMotion>
                                  </p:childTnLst>
                                </p:cTn>
                              </p:par>
                            </p:childTnLst>
                          </p:cTn>
                        </p:par>
                        <p:par>
                          <p:cTn id="29" fill="hold">
                            <p:stCondLst>
                              <p:cond delay="13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64" presetClass="path" presetSubtype="0" accel="50000" decel="50000" fill="hold" grpId="1" nodeType="withEffect">
                                  <p:stCondLst>
                                    <p:cond delay="0"/>
                                  </p:stCondLst>
                                  <p:childTnLst>
                                    <p:animMotion origin="layout" path="M 0 0.01528 L 0 1.11111E-6 " pathEditMode="relative" rAng="0" ptsTypes="AA">
                                      <p:cBhvr>
                                        <p:cTn id="34" dur="500" fill="hold"/>
                                        <p:tgtEl>
                                          <p:spTgt spid="11"/>
                                        </p:tgtEl>
                                        <p:attrNameLst>
                                          <p:attrName>ppt_x</p:attrName>
                                          <p:attrName>ppt_y</p:attrName>
                                        </p:attrNameLst>
                                      </p:cBhvr>
                                      <p:rCtr x="0" y="-764"/>
                                    </p:animMotion>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64" presetClass="path" presetSubtype="0" accel="50000" decel="50000" fill="hold" grpId="1" nodeType="withEffect">
                                  <p:stCondLst>
                                    <p:cond delay="0"/>
                                  </p:stCondLst>
                                  <p:childTnLst>
                                    <p:animMotion origin="layout" path="M 0 0.01528 L 0 3.7037E-7 " pathEditMode="relative" rAng="0" ptsTypes="AA">
                                      <p:cBhvr>
                                        <p:cTn id="39" dur="500" fill="hold"/>
                                        <p:tgtEl>
                                          <p:spTgt spid="23"/>
                                        </p:tgtEl>
                                        <p:attrNameLst>
                                          <p:attrName>ppt_x</p:attrName>
                                          <p:attrName>ppt_y</p:attrName>
                                        </p:attrNameLst>
                                      </p:cBhvr>
                                      <p:rCtr x="0" y="-764"/>
                                    </p:animMotion>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64" presetClass="path" presetSubtype="0" accel="50000" decel="50000" fill="hold" nodeType="withEffect">
                                  <p:stCondLst>
                                    <p:cond delay="0"/>
                                  </p:stCondLst>
                                  <p:childTnLst>
                                    <p:animMotion origin="layout" path="M 0 0.01528 L 0 1.11111E-6 " pathEditMode="relative" rAng="0" ptsTypes="AA">
                                      <p:cBhvr>
                                        <p:cTn id="44" dur="500" fill="hold"/>
                                        <p:tgtEl>
                                          <p:spTgt spid="20"/>
                                        </p:tgtEl>
                                        <p:attrNameLst>
                                          <p:attrName>ppt_x</p:attrName>
                                          <p:attrName>ppt_y</p:attrName>
                                        </p:attrNameLst>
                                      </p:cBhvr>
                                      <p:rCtr x="0" y="-764"/>
                                    </p:animMotion>
                                  </p:childTnLst>
                                </p:cTn>
                              </p:par>
                            </p:childTnLst>
                          </p:cTn>
                        </p:par>
                        <p:par>
                          <p:cTn id="45" fill="hold">
                            <p:stCondLst>
                              <p:cond delay="18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64" presetClass="path" presetSubtype="0" accel="50000" decel="50000" fill="hold" grpId="1" nodeType="withEffect">
                                  <p:stCondLst>
                                    <p:cond delay="0"/>
                                  </p:stCondLst>
                                  <p:childTnLst>
                                    <p:animMotion origin="layout" path="M -1.04167E-6 0.01528 L -1.04167E-6 -3.33333E-6 " pathEditMode="relative" rAng="0" ptsTypes="AA">
                                      <p:cBhvr>
                                        <p:cTn id="50" dur="500" fill="hold"/>
                                        <p:tgtEl>
                                          <p:spTgt spid="10"/>
                                        </p:tgtEl>
                                        <p:attrNameLst>
                                          <p:attrName>ppt_x</p:attrName>
                                          <p:attrName>ppt_y</p:attrName>
                                        </p:attrNameLst>
                                      </p:cBhvr>
                                      <p:rCtr x="0" y="-764"/>
                                    </p:animMotion>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64" presetClass="path" presetSubtype="0" accel="50000" decel="50000" fill="hold" grpId="1" nodeType="withEffect">
                                  <p:stCondLst>
                                    <p:cond delay="0"/>
                                  </p:stCondLst>
                                  <p:childTnLst>
                                    <p:animMotion origin="layout" path="M -1.04167E-6 0.01528 L -1.04167E-6 3.7037E-7 " pathEditMode="relative" rAng="0" ptsTypes="AA">
                                      <p:cBhvr>
                                        <p:cTn id="55" dur="500" fill="hold"/>
                                        <p:tgtEl>
                                          <p:spTgt spid="27"/>
                                        </p:tgtEl>
                                        <p:attrNameLst>
                                          <p:attrName>ppt_x</p:attrName>
                                          <p:attrName>ppt_y</p:attrName>
                                        </p:attrNameLst>
                                      </p:cBhvr>
                                      <p:rCtr x="0" y="-764"/>
                                    </p:animMotion>
                                  </p:childTnLst>
                                </p:cTn>
                              </p:par>
                              <p:par>
                                <p:cTn id="56" presetID="10"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64" presetClass="path" presetSubtype="0" accel="50000" decel="50000" fill="hold" nodeType="withEffect">
                                  <p:stCondLst>
                                    <p:cond delay="0"/>
                                  </p:stCondLst>
                                  <p:childTnLst>
                                    <p:animMotion origin="layout" path="M -1.04167E-6 0.01528 L -1.04167E-6 -3.33333E-6 " pathEditMode="relative" rAng="0" ptsTypes="AA">
                                      <p:cBhvr>
                                        <p:cTn id="60" dur="500" fill="hold"/>
                                        <p:tgtEl>
                                          <p:spTgt spid="24"/>
                                        </p:tgtEl>
                                        <p:attrNameLst>
                                          <p:attrName>ppt_x</p:attrName>
                                          <p:attrName>ppt_y</p:attrName>
                                        </p:attrNameLst>
                                      </p:cBhvr>
                                      <p:rCtr x="0" y="-764"/>
                                    </p:animMotion>
                                  </p:childTnLst>
                                </p:cTn>
                              </p:par>
                            </p:childTnLst>
                          </p:cTn>
                        </p:par>
                        <p:par>
                          <p:cTn id="61" fill="hold">
                            <p:stCondLst>
                              <p:cond delay="2300"/>
                            </p:stCondLst>
                            <p:childTnLst>
                              <p:par>
                                <p:cTn id="62" presetID="16" presetClass="entr" presetSubtype="37"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barn(outVertical)">
                                      <p:cBhvr>
                                        <p:cTn id="64" dur="500"/>
                                        <p:tgtEl>
                                          <p:spTgt spid="28"/>
                                        </p:tgtEl>
                                      </p:cBhvr>
                                    </p:animEffect>
                                  </p:childTnLst>
                                </p:cTn>
                              </p:par>
                              <p:par>
                                <p:cTn id="65" presetID="42" presetClass="path" presetSubtype="0" decel="100000" fill="hold" nodeType="withEffect">
                                  <p:stCondLst>
                                    <p:cond delay="0"/>
                                  </p:stCondLst>
                                  <p:childTnLst>
                                    <p:animMotion origin="layout" path="M 4.16667E-7 3.33333E-6 L 4.16667E-7 0.03541 " pathEditMode="relative" rAng="0" ptsTypes="AA">
                                      <p:cBhvr>
                                        <p:cTn id="66" dur="700" spd="-100000" fill="hold"/>
                                        <p:tgtEl>
                                          <p:spTgt spid="28"/>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animBg="1"/>
      <p:bldP spid="9" grpId="1" animBg="1"/>
      <p:bldP spid="10" grpId="0" animBg="1"/>
      <p:bldP spid="10" grpId="1" animBg="1"/>
      <p:bldP spid="11" grpId="0" animBg="1"/>
      <p:bldP spid="11" grpId="1" animBg="1"/>
      <p:bldP spid="19" grpId="0"/>
      <p:bldP spid="19" grpId="1"/>
      <p:bldP spid="23" grpId="0"/>
      <p:bldP spid="23" grpId="1"/>
      <p:bldP spid="27" grpId="0"/>
      <p:bldP spid="2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AI-generated content may be incorrect.">
            <a:extLst>
              <a:ext uri="{FF2B5EF4-FFF2-40B4-BE49-F238E27FC236}">
                <a16:creationId xmlns:a16="http://schemas.microsoft.com/office/drawing/2014/main" id="{C2201CE9-D071-5D10-8E0E-DCA45DC512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3062" y="1846206"/>
            <a:ext cx="8625877" cy="5011794"/>
          </a:xfrm>
          <a:prstGeom prst="rect">
            <a:avLst/>
          </a:prstGeom>
        </p:spPr>
      </p:pic>
      <p:sp>
        <p:nvSpPr>
          <p:cNvPr id="4" name="TextBox 3">
            <a:extLst>
              <a:ext uri="{FF2B5EF4-FFF2-40B4-BE49-F238E27FC236}">
                <a16:creationId xmlns:a16="http://schemas.microsoft.com/office/drawing/2014/main" id="{9FB72869-5DC2-D169-FA6B-BAB7F9206165}"/>
              </a:ext>
            </a:extLst>
          </p:cNvPr>
          <p:cNvSpPr txBox="1"/>
          <p:nvPr/>
        </p:nvSpPr>
        <p:spPr>
          <a:xfrm>
            <a:off x="1385104" y="1450530"/>
            <a:ext cx="9421792"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gradFill flip="none" rotWithShape="1">
                  <a:gsLst>
                    <a:gs pos="0">
                      <a:schemeClr val="accent3">
                        <a:lumMod val="60000"/>
                        <a:lumOff val="40000"/>
                      </a:schemeClr>
                    </a:gs>
                    <a:gs pos="100000">
                      <a:srgbClr val="D59ED7"/>
                    </a:gs>
                  </a:gsLst>
                  <a:path path="circle">
                    <a:fillToRect l="100000" t="100000"/>
                  </a:path>
                  <a:tileRect r="-100000" b="-100000"/>
                </a:gradFill>
                <a:effectLst/>
                <a:uLnTx/>
                <a:uFillTx/>
                <a:latin typeface="Segoe Sans Display Semibold"/>
                <a:ea typeface="+mn-ea"/>
                <a:cs typeface="+mn-cs"/>
              </a:rPr>
              <a:t>Build, manage and secure AI agents</a:t>
            </a:r>
          </a:p>
        </p:txBody>
      </p:sp>
      <p:pic>
        <p:nvPicPr>
          <p:cNvPr id="6" name="Picture 5" descr="Copilot Studio icon">
            <a:extLst>
              <a:ext uri="{FF2B5EF4-FFF2-40B4-BE49-F238E27FC236}">
                <a16:creationId xmlns:a16="http://schemas.microsoft.com/office/drawing/2014/main" id="{2F864F66-75CE-A9E5-67E2-8A402F70D45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836452" y="347126"/>
            <a:ext cx="519096" cy="519095"/>
          </a:xfrm>
          <a:prstGeom prst="rect">
            <a:avLst/>
          </a:prstGeom>
          <a:effectLst/>
        </p:spPr>
      </p:pic>
      <p:sp>
        <p:nvSpPr>
          <p:cNvPr id="7" name="Title 18">
            <a:extLst>
              <a:ext uri="{FF2B5EF4-FFF2-40B4-BE49-F238E27FC236}">
                <a16:creationId xmlns:a16="http://schemas.microsoft.com/office/drawing/2014/main" id="{626CF935-B7C7-E8D8-A81A-439C1AF54E8A}"/>
              </a:ext>
            </a:extLst>
          </p:cNvPr>
          <p:cNvSpPr txBox="1">
            <a:spLocks/>
          </p:cNvSpPr>
          <p:nvPr/>
        </p:nvSpPr>
        <p:spPr>
          <a:xfrm>
            <a:off x="586740" y="900374"/>
            <a:ext cx="11018520" cy="492443"/>
          </a:xfrm>
          <a:prstGeom prst="rect">
            <a:avLst/>
          </a:prstGeom>
        </p:spPr>
        <p:txBody>
          <a:bodyPr vert="horz" wrap="square" lIns="0" tIns="0" rIns="0" bIns="0" rtlCol="0" anchor="b">
            <a:spAutoFit/>
          </a:bodyPr>
          <a:lstStyle>
            <a:lvl1pPr algn="l" defTabSz="932742" rtl="0" eaLnBrk="1" latinLnBrk="0" hangingPunct="1">
              <a:lnSpc>
                <a:spcPct val="100000"/>
              </a:lnSpc>
              <a:spcBef>
                <a:spcPct val="0"/>
              </a:spcBef>
              <a:buNone/>
              <a:defRPr lang="en-US" sz="2800" b="0" kern="1200" cap="none" spc="-50" baseline="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a:ln w="3175">
                  <a:noFill/>
                </a:ln>
                <a:effectLst/>
                <a:uLnTx/>
                <a:uFillTx/>
                <a:latin typeface="Segoe Sans Display Semibold" pitchFamily="2" charset="0"/>
                <a:ea typeface="+mn-ea"/>
                <a:cs typeface="Segoe Sans Display Semibold" pitchFamily="2" charset="0"/>
              </a:rPr>
              <a:t>Microsoft Copilot Studio</a:t>
            </a:r>
          </a:p>
        </p:txBody>
      </p:sp>
    </p:spTree>
    <p:extLst>
      <p:ext uri="{BB962C8B-B14F-4D97-AF65-F5344CB8AC3E}">
        <p14:creationId xmlns:p14="http://schemas.microsoft.com/office/powerpoint/2010/main" val="60062165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D93F859-643C-9B89-C5DC-DF0A29DB2ED9}"/>
              </a:ext>
            </a:extLst>
          </p:cNvPr>
          <p:cNvGrpSpPr/>
          <p:nvPr/>
        </p:nvGrpSpPr>
        <p:grpSpPr>
          <a:xfrm>
            <a:off x="597792" y="1019287"/>
            <a:ext cx="4920881" cy="4819426"/>
            <a:chOff x="597792" y="1019287"/>
            <a:chExt cx="4920881" cy="4819426"/>
          </a:xfrm>
        </p:grpSpPr>
        <p:sp>
          <p:nvSpPr>
            <p:cNvPr id="8" name="Rectangle: Rounded Corners 7">
              <a:extLst>
                <a:ext uri="{FF2B5EF4-FFF2-40B4-BE49-F238E27FC236}">
                  <a16:creationId xmlns:a16="http://schemas.microsoft.com/office/drawing/2014/main" id="{3E68A908-5A27-B971-FF79-0B7CE7A3BEC3}"/>
                </a:ext>
                <a:ext uri="{C183D7F6-B498-43B3-948B-1728B52AA6E4}">
                  <adec:decorative xmlns:adec="http://schemas.microsoft.com/office/drawing/2017/decorative" val="1"/>
                </a:ext>
              </a:extLst>
            </p:cNvPr>
            <p:cNvSpPr/>
            <p:nvPr/>
          </p:nvSpPr>
          <p:spPr bwMode="auto">
            <a:xfrm>
              <a:off x="597792" y="1019287"/>
              <a:ext cx="4920881" cy="4819426"/>
            </a:xfrm>
            <a:prstGeom prst="roundRect">
              <a:avLst>
                <a:gd name="adj" fmla="val 3590"/>
              </a:avLst>
            </a:prstGeom>
            <a:noFill/>
            <a:ln w="12700">
              <a:gradFill flip="none" rotWithShape="1">
                <a:gsLst>
                  <a:gs pos="95000">
                    <a:srgbClr val="D59ED7"/>
                  </a:gs>
                  <a:gs pos="2797">
                    <a:schemeClr val="accent3">
                      <a:lumMod val="60000"/>
                      <a:lumOff val="40000"/>
                    </a:schemeClr>
                  </a:gs>
                  <a:gs pos="55000">
                    <a:srgbClr val="C5B4E3"/>
                  </a:gs>
                </a:gsLst>
                <a:lin ang="2700000" scaled="1"/>
                <a:tileRect/>
              </a:gradFill>
              <a:headEnd type="none" w="med" len="med"/>
              <a:tailEnd type="none" w="med" len="med"/>
            </a:ln>
            <a:effectLst>
              <a:outerShdw blurRad="2794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1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Segoe UI" pitchFamily="34" charset="0"/>
              </a:endParaRPr>
            </a:p>
          </p:txBody>
        </p:sp>
        <p:sp>
          <p:nvSpPr>
            <p:cNvPr id="9" name="TextBox 8">
              <a:extLst>
                <a:ext uri="{FF2B5EF4-FFF2-40B4-BE49-F238E27FC236}">
                  <a16:creationId xmlns:a16="http://schemas.microsoft.com/office/drawing/2014/main" id="{1E22821F-ECD9-7C4A-3E5E-AF5E88CA8EBC}"/>
                </a:ext>
              </a:extLst>
            </p:cNvPr>
            <p:cNvSpPr txBox="1"/>
            <p:nvPr/>
          </p:nvSpPr>
          <p:spPr>
            <a:xfrm>
              <a:off x="1170265" y="1557210"/>
              <a:ext cx="3775934" cy="3570208"/>
            </a:xfrm>
            <a:prstGeom prst="rect">
              <a:avLst/>
            </a:prstGeom>
            <a:noFill/>
          </p:spPr>
          <p:txBody>
            <a:bodyPr wrap="square" lIns="0" tIns="0" rIns="0" bIns="0" rtlCol="0">
              <a:spAutoFit/>
            </a:bodyPr>
            <a:lstStyle/>
            <a:p>
              <a:pPr marR="0" lvl="0" indent="0" fontAlgn="auto">
                <a:lnSpc>
                  <a:spcPct val="100000"/>
                </a:lnSpc>
                <a:spcBef>
                  <a:spcPts val="0"/>
                </a:spcBef>
                <a:spcAft>
                  <a:spcPts val="0"/>
                </a:spcAft>
                <a:buClrTx/>
                <a:buSzTx/>
                <a:buFontTx/>
                <a:buNone/>
                <a:tabLst/>
                <a:defRPr/>
              </a:pPr>
              <a:r>
                <a:rPr lang="en-US" sz="2800">
                  <a:latin typeface="Segoe Sans Display Semibold"/>
                </a:rPr>
                <a:t>Copilot Studio is the only AI agent platform with </a:t>
              </a:r>
              <a:r>
                <a:rPr lang="en-US" sz="2800">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rPr>
                <a:t>native WhatsApp deployment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ln w="3175">
                  <a:noFill/>
                </a:ln>
                <a:gradFill>
                  <a:gsLst>
                    <a:gs pos="97203">
                      <a:srgbClr val="49C5B1"/>
                    </a:gs>
                    <a:gs pos="0">
                      <a:srgbClr val="8DC8E8"/>
                    </a:gs>
                  </a:gsLst>
                  <a:path path="circle">
                    <a:fillToRect t="100000" r="100000"/>
                  </a:path>
                </a:gradFill>
                <a:latin typeface="Segoe UI Semibold"/>
                <a:cs typeface="Segoe UI" pitchFamily="34" charset="0"/>
              </a:endParaRPr>
            </a:p>
            <a:p>
              <a:pPr>
                <a:defRPr/>
              </a:pPr>
              <a:endParaRPr lang="en-US" sz="2000">
                <a:latin typeface="Segoe UI Semilight" panose="020B0402040204020203" pitchFamily="34" charset="0"/>
                <a:ea typeface="Segoe UI" pitchFamily="34" charset="0"/>
                <a:cs typeface="Segoe UI Semilight" panose="020B0402040204020203" pitchFamily="34" charset="0"/>
              </a:endParaRPr>
            </a:p>
            <a:p>
              <a:pPr>
                <a:defRPr/>
              </a:pPr>
              <a:endParaRPr lang="en-US" sz="2000">
                <a:latin typeface="Segoe UI Semilight" panose="020B0402040204020203" pitchFamily="34" charset="0"/>
                <a:ea typeface="Segoe UI" pitchFamily="34" charset="0"/>
                <a:cs typeface="Segoe UI Semilight" panose="020B0402040204020203" pitchFamily="34" charset="0"/>
              </a:endParaRPr>
            </a:p>
            <a:p>
              <a:pPr>
                <a:defRPr/>
              </a:pPr>
              <a:r>
                <a:rPr lang="en-US" sz="2000">
                  <a:latin typeface="Segoe UI Semilight" panose="020B0402040204020203" pitchFamily="34" charset="0"/>
                  <a:ea typeface="Segoe UI" pitchFamily="34" charset="0"/>
                  <a:cs typeface="Segoe UI Semilight" panose="020B0402040204020203" pitchFamily="34" charset="0"/>
                </a:rPr>
                <a:t>Deploy directly to WhatsApp without third-party tools or workarounds.</a:t>
              </a:r>
            </a:p>
          </p:txBody>
        </p:sp>
      </p:grpSp>
      <p:sp>
        <p:nvSpPr>
          <p:cNvPr id="10" name="Rectangle: Rounded Corners 38">
            <a:extLst>
              <a:ext uri="{FF2B5EF4-FFF2-40B4-BE49-F238E27FC236}">
                <a16:creationId xmlns:a16="http://schemas.microsoft.com/office/drawing/2014/main" id="{77FE1C0E-13F8-3C1A-6770-E4720D0EDAE4}"/>
              </a:ext>
              <a:ext uri="{C183D7F6-B498-43B3-948B-1728B52AA6E4}">
                <adec:decorative xmlns:adec="http://schemas.microsoft.com/office/drawing/2017/decorative" val="1"/>
              </a:ext>
            </a:extLst>
          </p:cNvPr>
          <p:cNvSpPr/>
          <p:nvPr/>
        </p:nvSpPr>
        <p:spPr bwMode="auto">
          <a:xfrm>
            <a:off x="5819886" y="4840941"/>
            <a:ext cx="5774322" cy="997772"/>
          </a:xfrm>
          <a:prstGeom prst="roundRect">
            <a:avLst>
              <a:gd name="adj" fmla="val 13004"/>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spcBef>
                <a:spcPct val="0"/>
              </a:spcBef>
              <a:spcAft>
                <a:spcPts val="600"/>
              </a:spcAft>
            </a:pPr>
            <a:r>
              <a:rPr lang="en-US" sz="1400" b="1">
                <a:gradFill>
                  <a:gsLst>
                    <a:gs pos="95000">
                      <a:srgbClr val="D59ED7"/>
                    </a:gs>
                    <a:gs pos="2797">
                      <a:schemeClr val="accent3">
                        <a:lumMod val="60000"/>
                        <a:lumOff val="40000"/>
                      </a:schemeClr>
                    </a:gs>
                    <a:gs pos="55000">
                      <a:srgbClr val="C5B4E3"/>
                    </a:gs>
                  </a:gsLst>
                  <a:lin ang="2700000" scaled="1"/>
                </a:gradFill>
                <a:cs typeface="Segoe UI"/>
              </a:rPr>
              <a:t>Dynamic messages: </a:t>
            </a:r>
            <a:r>
              <a:rPr lang="en-US" sz="1400">
                <a:cs typeface="Segoe UI Semilight" panose="020B0402040204020203" pitchFamily="34" charset="0"/>
              </a:rPr>
              <a:t>Turn WhatsApp chats into interactive customer touchpoints with rich content.</a:t>
            </a:r>
          </a:p>
        </p:txBody>
      </p:sp>
      <p:sp>
        <p:nvSpPr>
          <p:cNvPr id="13" name="Rectangle: Rounded Corners 38">
            <a:extLst>
              <a:ext uri="{FF2B5EF4-FFF2-40B4-BE49-F238E27FC236}">
                <a16:creationId xmlns:a16="http://schemas.microsoft.com/office/drawing/2014/main" id="{5D8B374C-1464-3665-E77F-67FF31D5128B}"/>
              </a:ext>
              <a:ext uri="{C183D7F6-B498-43B3-948B-1728B52AA6E4}">
                <adec:decorative xmlns:adec="http://schemas.microsoft.com/office/drawing/2017/decorative" val="1"/>
              </a:ext>
            </a:extLst>
          </p:cNvPr>
          <p:cNvSpPr/>
          <p:nvPr/>
        </p:nvSpPr>
        <p:spPr bwMode="auto">
          <a:xfrm>
            <a:off x="5819886" y="3567057"/>
            <a:ext cx="5774322" cy="997772"/>
          </a:xfrm>
          <a:prstGeom prst="roundRect">
            <a:avLst>
              <a:gd name="adj" fmla="val 13004"/>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spcBef>
                <a:spcPct val="0"/>
              </a:spcBef>
              <a:spcAft>
                <a:spcPts val="600"/>
              </a:spcAft>
            </a:pPr>
            <a:r>
              <a:rPr lang="en-US" sz="1400" b="1">
                <a:gradFill>
                  <a:gsLst>
                    <a:gs pos="95000">
                      <a:srgbClr val="D59ED7"/>
                    </a:gs>
                    <a:gs pos="2797">
                      <a:schemeClr val="accent3">
                        <a:lumMod val="60000"/>
                        <a:lumOff val="40000"/>
                      </a:schemeClr>
                    </a:gs>
                    <a:gs pos="55000">
                      <a:srgbClr val="C5B4E3"/>
                    </a:gs>
                  </a:gsLst>
                  <a:lin ang="2700000" scaled="1"/>
                </a:gradFill>
                <a:cs typeface="Segoe UI"/>
              </a:rPr>
              <a:t>Instant access: </a:t>
            </a:r>
            <a:r>
              <a:rPr lang="en-US" sz="1400">
                <a:cs typeface="Segoe UI Semilight" panose="020B0402040204020203" pitchFamily="34" charset="0"/>
              </a:rPr>
              <a:t>Give customers instant, scalable access to your AI agent with a shareable QR code.</a:t>
            </a:r>
          </a:p>
        </p:txBody>
      </p:sp>
      <p:sp>
        <p:nvSpPr>
          <p:cNvPr id="14" name="Rectangle: Rounded Corners 38">
            <a:extLst>
              <a:ext uri="{FF2B5EF4-FFF2-40B4-BE49-F238E27FC236}">
                <a16:creationId xmlns:a16="http://schemas.microsoft.com/office/drawing/2014/main" id="{B5474EC3-C42C-316D-6496-B77DFC048570}"/>
              </a:ext>
              <a:ext uri="{C183D7F6-B498-43B3-948B-1728B52AA6E4}">
                <adec:decorative xmlns:adec="http://schemas.microsoft.com/office/drawing/2017/decorative" val="1"/>
              </a:ext>
            </a:extLst>
          </p:cNvPr>
          <p:cNvSpPr/>
          <p:nvPr/>
        </p:nvSpPr>
        <p:spPr bwMode="auto">
          <a:xfrm>
            <a:off x="5819886" y="2293172"/>
            <a:ext cx="5774322" cy="997772"/>
          </a:xfrm>
          <a:prstGeom prst="roundRect">
            <a:avLst>
              <a:gd name="adj" fmla="val 13004"/>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US" sz="1400" b="1">
                <a:gradFill>
                  <a:gsLst>
                    <a:gs pos="95000">
                      <a:srgbClr val="D59ED7"/>
                    </a:gs>
                    <a:gs pos="2797">
                      <a:schemeClr val="accent3">
                        <a:lumMod val="60000"/>
                        <a:lumOff val="40000"/>
                      </a:schemeClr>
                    </a:gs>
                    <a:gs pos="55000">
                      <a:srgbClr val="C5B4E3"/>
                    </a:gs>
                  </a:gsLst>
                  <a:lin ang="2700000" scaled="1"/>
                </a:gradFill>
                <a:cs typeface="Segoe UI"/>
              </a:rPr>
              <a:t>Secure interactions: </a:t>
            </a:r>
            <a:r>
              <a:rPr lang="en-US" sz="1400">
                <a:cs typeface="Segoe UI Semilight" panose="020B0402040204020203" pitchFamily="34" charset="0"/>
              </a:rPr>
              <a:t>Ensure compliance with built-in phone number authentication and enterprise-grade governance capabilities. </a:t>
            </a:r>
          </a:p>
        </p:txBody>
      </p:sp>
      <p:sp>
        <p:nvSpPr>
          <p:cNvPr id="15" name="Rectangle: Rounded Corners 38">
            <a:extLst>
              <a:ext uri="{FF2B5EF4-FFF2-40B4-BE49-F238E27FC236}">
                <a16:creationId xmlns:a16="http://schemas.microsoft.com/office/drawing/2014/main" id="{2D84676F-DBA9-9D90-C8B4-7AF169D15DE5}"/>
              </a:ext>
              <a:ext uri="{C183D7F6-B498-43B3-948B-1728B52AA6E4}">
                <adec:decorative xmlns:adec="http://schemas.microsoft.com/office/drawing/2017/decorative" val="1"/>
              </a:ext>
            </a:extLst>
          </p:cNvPr>
          <p:cNvSpPr/>
          <p:nvPr/>
        </p:nvSpPr>
        <p:spPr bwMode="auto">
          <a:xfrm>
            <a:off x="5819886" y="1019287"/>
            <a:ext cx="5774322" cy="997772"/>
          </a:xfrm>
          <a:prstGeom prst="roundRect">
            <a:avLst>
              <a:gd name="adj" fmla="val 13004"/>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r>
              <a:rPr lang="en-US" sz="1400" b="1">
                <a:gradFill>
                  <a:gsLst>
                    <a:gs pos="95000">
                      <a:srgbClr val="D59ED7"/>
                    </a:gs>
                    <a:gs pos="2797">
                      <a:schemeClr val="accent3">
                        <a:lumMod val="60000"/>
                        <a:lumOff val="40000"/>
                      </a:schemeClr>
                    </a:gs>
                    <a:gs pos="55000">
                      <a:srgbClr val="C5B4E3"/>
                    </a:gs>
                  </a:gsLst>
                  <a:lin ang="2700000" scaled="1"/>
                </a:gradFill>
                <a:ea typeface="Segoe UI" pitchFamily="34" charset="0"/>
                <a:cs typeface="Segoe UI"/>
              </a:rPr>
              <a:t>Easy deployment</a:t>
            </a:r>
            <a:r>
              <a:rPr lang="en-US" sz="1400">
                <a:gradFill>
                  <a:gsLst>
                    <a:gs pos="95000">
                      <a:srgbClr val="D59ED7"/>
                    </a:gs>
                    <a:gs pos="2797">
                      <a:schemeClr val="accent3">
                        <a:lumMod val="60000"/>
                        <a:lumOff val="40000"/>
                      </a:schemeClr>
                    </a:gs>
                    <a:gs pos="55000">
                      <a:srgbClr val="C5B4E3"/>
                    </a:gs>
                  </a:gsLst>
                  <a:lin ang="2700000" scaled="1"/>
                </a:gradFill>
                <a:ea typeface="Segoe UI" pitchFamily="34" charset="0"/>
                <a:cs typeface="Segoe UI"/>
              </a:rPr>
              <a:t>: </a:t>
            </a:r>
            <a:r>
              <a:rPr lang="en-US" sz="1400">
                <a:ea typeface="Segoe UI" pitchFamily="34" charset="0"/>
                <a:cs typeface="Segoe UI Semilight" panose="020B0402040204020203" pitchFamily="34" charset="0"/>
              </a:rPr>
              <a:t>Deploy your agent to a WhatsApp-registered phone number in just four clicks.</a:t>
            </a:r>
          </a:p>
        </p:txBody>
      </p:sp>
      <p:cxnSp>
        <p:nvCxnSpPr>
          <p:cNvPr id="19" name="Straight Connector 18">
            <a:extLst>
              <a:ext uri="{FF2B5EF4-FFF2-40B4-BE49-F238E27FC236}">
                <a16:creationId xmlns:a16="http://schemas.microsoft.com/office/drawing/2014/main" id="{C50F8021-B223-A7B3-E22C-06EB506B8A71}"/>
              </a:ext>
            </a:extLst>
          </p:cNvPr>
          <p:cNvCxnSpPr/>
          <p:nvPr/>
        </p:nvCxnSpPr>
        <p:spPr>
          <a:xfrm>
            <a:off x="1170265" y="3700631"/>
            <a:ext cx="1914861" cy="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E6778023-561C-2906-671D-44B42ACE6495}"/>
              </a:ext>
            </a:extLst>
          </p:cNvPr>
          <p:cNvSpPr/>
          <p:nvPr/>
        </p:nvSpPr>
        <p:spPr bwMode="auto">
          <a:xfrm>
            <a:off x="5998278" y="1182442"/>
            <a:ext cx="671462" cy="671462"/>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pic>
        <p:nvPicPr>
          <p:cNvPr id="21" name="Graphic 20" descr="Cursor with solid fill">
            <a:extLst>
              <a:ext uri="{FF2B5EF4-FFF2-40B4-BE49-F238E27FC236}">
                <a16:creationId xmlns:a16="http://schemas.microsoft.com/office/drawing/2014/main" id="{4DC5B6F2-1299-8DDE-14F4-D9E8360945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40863" y="1225027"/>
            <a:ext cx="586292" cy="586292"/>
          </a:xfrm>
          <a:prstGeom prst="rect">
            <a:avLst/>
          </a:prstGeom>
        </p:spPr>
      </p:pic>
      <p:sp>
        <p:nvSpPr>
          <p:cNvPr id="29" name="Oval 28">
            <a:extLst>
              <a:ext uri="{FF2B5EF4-FFF2-40B4-BE49-F238E27FC236}">
                <a16:creationId xmlns:a16="http://schemas.microsoft.com/office/drawing/2014/main" id="{BC6687DE-925A-7E98-828E-BB39B712E97C}"/>
              </a:ext>
            </a:extLst>
          </p:cNvPr>
          <p:cNvSpPr/>
          <p:nvPr/>
        </p:nvSpPr>
        <p:spPr bwMode="auto">
          <a:xfrm>
            <a:off x="5998278" y="2456327"/>
            <a:ext cx="671462" cy="671462"/>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30" name="Oval 29">
            <a:extLst>
              <a:ext uri="{FF2B5EF4-FFF2-40B4-BE49-F238E27FC236}">
                <a16:creationId xmlns:a16="http://schemas.microsoft.com/office/drawing/2014/main" id="{C669BBCB-F56D-689E-C0DD-C390CA6996FA}"/>
              </a:ext>
            </a:extLst>
          </p:cNvPr>
          <p:cNvSpPr/>
          <p:nvPr/>
        </p:nvSpPr>
        <p:spPr bwMode="auto">
          <a:xfrm>
            <a:off x="5998278" y="3730212"/>
            <a:ext cx="671462" cy="671462"/>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31" name="Oval 30">
            <a:extLst>
              <a:ext uri="{FF2B5EF4-FFF2-40B4-BE49-F238E27FC236}">
                <a16:creationId xmlns:a16="http://schemas.microsoft.com/office/drawing/2014/main" id="{7F6589F2-D95F-9F89-3E91-C3C3B89203F5}"/>
              </a:ext>
            </a:extLst>
          </p:cNvPr>
          <p:cNvSpPr/>
          <p:nvPr/>
        </p:nvSpPr>
        <p:spPr bwMode="auto">
          <a:xfrm>
            <a:off x="5998278" y="5004096"/>
            <a:ext cx="671462" cy="671462"/>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pic>
        <p:nvPicPr>
          <p:cNvPr id="23" name="Graphic 22" descr="Lock with solid fill">
            <a:extLst>
              <a:ext uri="{FF2B5EF4-FFF2-40B4-BE49-F238E27FC236}">
                <a16:creationId xmlns:a16="http://schemas.microsoft.com/office/drawing/2014/main" id="{75968E2F-38CC-6EF6-9606-3A777FE670B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48816" y="2489042"/>
            <a:ext cx="570386" cy="570386"/>
          </a:xfrm>
          <a:prstGeom prst="rect">
            <a:avLst/>
          </a:prstGeom>
        </p:spPr>
      </p:pic>
      <p:pic>
        <p:nvPicPr>
          <p:cNvPr id="25" name="Graphic 24" descr="Qr Code with solid fill">
            <a:extLst>
              <a:ext uri="{FF2B5EF4-FFF2-40B4-BE49-F238E27FC236}">
                <a16:creationId xmlns:a16="http://schemas.microsoft.com/office/drawing/2014/main" id="{4A1796B1-46E6-0106-023E-64ED8F1DF5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05631" y="3837565"/>
            <a:ext cx="456756" cy="456756"/>
          </a:xfrm>
          <a:prstGeom prst="rect">
            <a:avLst/>
          </a:prstGeom>
        </p:spPr>
      </p:pic>
      <p:pic>
        <p:nvPicPr>
          <p:cNvPr id="27" name="Graphic 26" descr="Chat bubble with solid fill">
            <a:extLst>
              <a:ext uri="{FF2B5EF4-FFF2-40B4-BE49-F238E27FC236}">
                <a16:creationId xmlns:a16="http://schemas.microsoft.com/office/drawing/2014/main" id="{B5B55FDC-8A5D-7496-DCD1-E19A6F0EFC7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69270" y="5085846"/>
            <a:ext cx="529477" cy="529477"/>
          </a:xfrm>
          <a:prstGeom prst="rect">
            <a:avLst/>
          </a:prstGeom>
        </p:spPr>
      </p:pic>
      <p:pic>
        <p:nvPicPr>
          <p:cNvPr id="32" name="Picture 31" descr="Copilot Studio icon">
            <a:extLst>
              <a:ext uri="{FF2B5EF4-FFF2-40B4-BE49-F238E27FC236}">
                <a16:creationId xmlns:a16="http://schemas.microsoft.com/office/drawing/2014/main" id="{8FF760A2-D1BB-8FD2-7594-1E932D032DF1}"/>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296579" y="683556"/>
            <a:ext cx="997773" cy="997771"/>
          </a:xfrm>
          <a:prstGeom prst="rect">
            <a:avLst/>
          </a:prstGeom>
          <a:effectLst/>
        </p:spPr>
      </p:pic>
    </p:spTree>
    <p:extLst>
      <p:ext uri="{BB962C8B-B14F-4D97-AF65-F5344CB8AC3E}">
        <p14:creationId xmlns:p14="http://schemas.microsoft.com/office/powerpoint/2010/main" val="401770900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7A9E2-D821-80A0-3FBC-4A22295C9B04}"/>
            </a:ext>
          </a:extLst>
        </p:cNvPr>
        <p:cNvGrpSpPr/>
        <p:nvPr/>
      </p:nvGrpSpPr>
      <p:grpSpPr>
        <a:xfrm>
          <a:off x="0" y="0"/>
          <a:ext cx="0" cy="0"/>
          <a:chOff x="0" y="0"/>
          <a:chExt cx="0" cy="0"/>
        </a:xfrm>
      </p:grpSpPr>
      <p:sp>
        <p:nvSpPr>
          <p:cNvPr id="34" name="Rectangle: Rounded Corners 33">
            <a:extLst>
              <a:ext uri="{FF2B5EF4-FFF2-40B4-BE49-F238E27FC236}">
                <a16:creationId xmlns:a16="http://schemas.microsoft.com/office/drawing/2014/main" id="{3BC74E4C-440B-20DB-6800-8EED37E1E7CB}"/>
              </a:ext>
              <a:ext uri="{C183D7F6-B498-43B3-948B-1728B52AA6E4}">
                <adec:decorative xmlns:adec="http://schemas.microsoft.com/office/drawing/2017/decorative" val="1"/>
              </a:ext>
            </a:extLst>
          </p:cNvPr>
          <p:cNvSpPr>
            <a:spLocks/>
          </p:cNvSpPr>
          <p:nvPr/>
        </p:nvSpPr>
        <p:spPr bwMode="auto">
          <a:xfrm>
            <a:off x="635362" y="2209820"/>
            <a:ext cx="3550920" cy="4154942"/>
          </a:xfrm>
          <a:prstGeom prst="roundRect">
            <a:avLst>
              <a:gd name="adj" fmla="val 4207"/>
            </a:avLst>
          </a:prstGeom>
          <a:noFill/>
          <a:ln w="12700">
            <a:solidFill>
              <a:schemeClr val="tx1">
                <a:alpha val="40000"/>
              </a:schemeClr>
            </a:solidFill>
            <a:headEnd type="none" w="med" len="med"/>
            <a:tailEnd type="none" w="med" len="med"/>
          </a:ln>
          <a:effectLst>
            <a:outerShdw blurRad="2794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defTabSz="914367"/>
            <a:endParaRPr lang="en-US" sz="2400" kern="0">
              <a:solidFill>
                <a:srgbClr val="000000"/>
              </a:solidFill>
              <a:latin typeface="Segoe UI"/>
              <a:cs typeface="Segoe UI"/>
            </a:endParaRPr>
          </a:p>
        </p:txBody>
      </p:sp>
      <p:sp>
        <p:nvSpPr>
          <p:cNvPr id="43" name="Oval 42">
            <a:extLst>
              <a:ext uri="{FF2B5EF4-FFF2-40B4-BE49-F238E27FC236}">
                <a16:creationId xmlns:a16="http://schemas.microsoft.com/office/drawing/2014/main" id="{18E7E1F6-8FEC-3635-05B3-B76735CC7478}"/>
              </a:ext>
              <a:ext uri="{C183D7F6-B498-43B3-948B-1728B52AA6E4}">
                <adec:decorative xmlns:adec="http://schemas.microsoft.com/office/drawing/2017/decorative" val="1"/>
              </a:ext>
            </a:extLst>
          </p:cNvPr>
          <p:cNvSpPr/>
          <p:nvPr/>
        </p:nvSpPr>
        <p:spPr>
          <a:xfrm>
            <a:off x="1976482" y="2554732"/>
            <a:ext cx="868680" cy="868680"/>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chemeClr val="bg1"/>
              </a:solidFill>
              <a:cs typeface="Segoe UI" pitchFamily="34" charset="0"/>
            </a:endParaRPr>
          </a:p>
        </p:txBody>
      </p:sp>
      <p:sp>
        <p:nvSpPr>
          <p:cNvPr id="37" name="Content Placeholder 2">
            <a:extLst>
              <a:ext uri="{FF2B5EF4-FFF2-40B4-BE49-F238E27FC236}">
                <a16:creationId xmlns:a16="http://schemas.microsoft.com/office/drawing/2014/main" id="{9B59AF92-17F5-8627-AA14-573CBCF422D2}"/>
              </a:ext>
            </a:extLst>
          </p:cNvPr>
          <p:cNvSpPr txBox="1">
            <a:spLocks/>
          </p:cNvSpPr>
          <p:nvPr/>
        </p:nvSpPr>
        <p:spPr>
          <a:xfrm>
            <a:off x="1024593" y="3775101"/>
            <a:ext cx="2772458" cy="1846659"/>
          </a:xfrm>
          <a:prstGeom prst="rect">
            <a:avLst/>
          </a:prstGeom>
        </p:spPr>
        <p:txBody>
          <a:bodyPr vert="horz" wrap="square" lIns="0" tIns="0" rIns="0" bIns="0" rtlCol="0" anchor="t"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a:pPr>
            <a:r>
              <a:rPr lang="en-US" sz="2000">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cs typeface="+mn-cs"/>
              </a:rPr>
              <a:t>Securely expand </a:t>
            </a:r>
            <a:r>
              <a:rPr kumimoji="0" lang="en-US" sz="2000" b="0" i="0" u="none" strike="noStrike" kern="1200" cap="none" spc="0" normalizeH="0" baseline="0" noProof="0">
                <a:ln>
                  <a:noFill/>
                </a:ln>
                <a:solidFill>
                  <a:srgbClr val="FFFFFF"/>
                </a:solidFill>
                <a:effectLst/>
                <a:uLnTx/>
                <a:uFillTx/>
                <a:ea typeface="+mn-ea"/>
                <a:cs typeface="Segoe UI Semilight" panose="020B0402040204020203" pitchFamily="34" charset="0"/>
              </a:rPr>
              <a:t>your reach and engage a broader audience on WhatsApp’s 2 billion+ user network, especially in mobile-first markets</a:t>
            </a:r>
          </a:p>
        </p:txBody>
      </p:sp>
      <p:sp>
        <p:nvSpPr>
          <p:cNvPr id="23" name="Rectangle: Rounded Corners 22">
            <a:extLst>
              <a:ext uri="{FF2B5EF4-FFF2-40B4-BE49-F238E27FC236}">
                <a16:creationId xmlns:a16="http://schemas.microsoft.com/office/drawing/2014/main" id="{C193D5FF-5B66-B317-9E75-22C5CCE7F301}"/>
              </a:ext>
              <a:ext uri="{C183D7F6-B498-43B3-948B-1728B52AA6E4}">
                <adec:decorative xmlns:adec="http://schemas.microsoft.com/office/drawing/2017/decorative" val="1"/>
              </a:ext>
            </a:extLst>
          </p:cNvPr>
          <p:cNvSpPr>
            <a:spLocks/>
          </p:cNvSpPr>
          <p:nvPr/>
        </p:nvSpPr>
        <p:spPr bwMode="auto">
          <a:xfrm>
            <a:off x="4321991" y="2209821"/>
            <a:ext cx="3550920" cy="4154942"/>
          </a:xfrm>
          <a:prstGeom prst="roundRect">
            <a:avLst>
              <a:gd name="adj" fmla="val 4207"/>
            </a:avLst>
          </a:prstGeom>
          <a:noFill/>
          <a:ln w="12700">
            <a:solidFill>
              <a:schemeClr val="tx1">
                <a:alpha val="40000"/>
              </a:schemeClr>
            </a:solidFill>
            <a:headEnd type="none" w="med" len="med"/>
            <a:tailEnd type="none" w="med" len="med"/>
          </a:ln>
          <a:effectLst>
            <a:outerShdw blurRad="2794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defTabSz="914367"/>
            <a:endParaRPr lang="en-US" sz="2400" kern="0">
              <a:solidFill>
                <a:srgbClr val="000000"/>
              </a:solidFill>
              <a:latin typeface="Segoe UI"/>
              <a:cs typeface="Segoe UI"/>
            </a:endParaRPr>
          </a:p>
        </p:txBody>
      </p:sp>
      <p:sp>
        <p:nvSpPr>
          <p:cNvPr id="25" name="Content Placeholder 2">
            <a:extLst>
              <a:ext uri="{FF2B5EF4-FFF2-40B4-BE49-F238E27FC236}">
                <a16:creationId xmlns:a16="http://schemas.microsoft.com/office/drawing/2014/main" id="{50B758B4-FCAB-F9D3-C0DA-6B4414873CE7}"/>
              </a:ext>
            </a:extLst>
          </p:cNvPr>
          <p:cNvSpPr txBox="1">
            <a:spLocks/>
          </p:cNvSpPr>
          <p:nvPr/>
        </p:nvSpPr>
        <p:spPr>
          <a:xfrm>
            <a:off x="4631508" y="3775101"/>
            <a:ext cx="2931886" cy="2154436"/>
          </a:xfrm>
          <a:prstGeom prst="rect">
            <a:avLst/>
          </a:prstGeom>
        </p:spPr>
        <p:txBody>
          <a:bodyPr vert="horz" wrap="square" lIns="0" tIns="0" rIns="0" bIns="0" rtlCol="0" anchor="t"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a:pPr>
            <a:r>
              <a:rPr lang="en-US" sz="2000">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cs typeface="+mn-cs"/>
              </a:rPr>
              <a:t>Improve responsiveness </a:t>
            </a:r>
            <a:r>
              <a:rPr kumimoji="0" lang="en-US" sz="2000" b="0" i="0" u="none" strike="noStrike" kern="1200" cap="none" spc="0" normalizeH="0" baseline="0" noProof="0">
                <a:ln>
                  <a:noFill/>
                </a:ln>
                <a:solidFill>
                  <a:srgbClr val="FFFFFF"/>
                </a:solidFill>
                <a:effectLst/>
                <a:uLnTx/>
                <a:uFillTx/>
                <a:ea typeface="+mn-ea"/>
                <a:cs typeface="Segoe UI Semilight" panose="020B0402040204020203" pitchFamily="34" charset="0"/>
              </a:rPr>
              <a:t>by offering instant, 24/7 AI-driven answers on WhatsApp, shortening customer wait times and freeing staff from routine inquiries.</a:t>
            </a:r>
          </a:p>
        </p:txBody>
      </p:sp>
      <p:sp>
        <p:nvSpPr>
          <p:cNvPr id="32" name="Oval 31">
            <a:extLst>
              <a:ext uri="{FF2B5EF4-FFF2-40B4-BE49-F238E27FC236}">
                <a16:creationId xmlns:a16="http://schemas.microsoft.com/office/drawing/2014/main" id="{7D59DAFF-B6A2-9804-EB8B-6B2F4927EE55}"/>
              </a:ext>
              <a:ext uri="{C183D7F6-B498-43B3-948B-1728B52AA6E4}">
                <adec:decorative xmlns:adec="http://schemas.microsoft.com/office/drawing/2017/decorative" val="1"/>
              </a:ext>
            </a:extLst>
          </p:cNvPr>
          <p:cNvSpPr/>
          <p:nvPr/>
        </p:nvSpPr>
        <p:spPr>
          <a:xfrm>
            <a:off x="5663111" y="2554732"/>
            <a:ext cx="868680" cy="868680"/>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chemeClr val="bg1"/>
              </a:solidFill>
              <a:cs typeface="Segoe UI" pitchFamily="34" charset="0"/>
            </a:endParaRPr>
          </a:p>
        </p:txBody>
      </p:sp>
      <p:sp>
        <p:nvSpPr>
          <p:cNvPr id="12" name="Rectangle: Rounded Corners 11">
            <a:extLst>
              <a:ext uri="{FF2B5EF4-FFF2-40B4-BE49-F238E27FC236}">
                <a16:creationId xmlns:a16="http://schemas.microsoft.com/office/drawing/2014/main" id="{E46E00F6-9A87-FAE9-A060-97A1BB724EC1}"/>
              </a:ext>
              <a:ext uri="{C183D7F6-B498-43B3-948B-1728B52AA6E4}">
                <adec:decorative xmlns:adec="http://schemas.microsoft.com/office/drawing/2017/decorative" val="1"/>
              </a:ext>
            </a:extLst>
          </p:cNvPr>
          <p:cNvSpPr>
            <a:spLocks/>
          </p:cNvSpPr>
          <p:nvPr/>
        </p:nvSpPr>
        <p:spPr bwMode="auto">
          <a:xfrm>
            <a:off x="8008620" y="2209821"/>
            <a:ext cx="3550920" cy="4154942"/>
          </a:xfrm>
          <a:prstGeom prst="roundRect">
            <a:avLst>
              <a:gd name="adj" fmla="val 4207"/>
            </a:avLst>
          </a:prstGeom>
          <a:noFill/>
          <a:ln w="12700">
            <a:solidFill>
              <a:schemeClr val="tx1">
                <a:alpha val="40000"/>
              </a:schemeClr>
            </a:solidFill>
            <a:headEnd type="none" w="med" len="med"/>
            <a:tailEnd type="none" w="med" len="med"/>
          </a:ln>
          <a:effectLst>
            <a:outerShdw blurRad="2794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defTabSz="914367"/>
            <a:endParaRPr lang="en-US" sz="2400" kern="0">
              <a:solidFill>
                <a:srgbClr val="000000"/>
              </a:solidFill>
              <a:latin typeface="Segoe UI"/>
              <a:cs typeface="Segoe UI"/>
            </a:endParaRPr>
          </a:p>
        </p:txBody>
      </p:sp>
      <p:sp>
        <p:nvSpPr>
          <p:cNvPr id="14" name="Content Placeholder 2">
            <a:extLst>
              <a:ext uri="{FF2B5EF4-FFF2-40B4-BE49-F238E27FC236}">
                <a16:creationId xmlns:a16="http://schemas.microsoft.com/office/drawing/2014/main" id="{B6CD9A00-F7D0-633B-3F9A-E982CA4CF33A}"/>
              </a:ext>
            </a:extLst>
          </p:cNvPr>
          <p:cNvSpPr txBox="1">
            <a:spLocks/>
          </p:cNvSpPr>
          <p:nvPr/>
        </p:nvSpPr>
        <p:spPr>
          <a:xfrm>
            <a:off x="8318137" y="3775101"/>
            <a:ext cx="2931886" cy="1538883"/>
          </a:xfrm>
          <a:prstGeom prst="rect">
            <a:avLst/>
          </a:prstGeom>
        </p:spPr>
        <p:txBody>
          <a:bodyPr vert="horz" wrap="square" lIns="0" tIns="0" rIns="0" bIns="0" rtlCol="0" anchor="t"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a:pPr>
            <a:r>
              <a:rPr lang="en-US" sz="2000">
                <a:gradFill flip="none" rotWithShape="1">
                  <a:gsLst>
                    <a:gs pos="0">
                      <a:schemeClr val="accent3">
                        <a:lumMod val="60000"/>
                        <a:lumOff val="40000"/>
                      </a:schemeClr>
                    </a:gs>
                    <a:gs pos="100000">
                      <a:srgbClr val="D59ED7"/>
                    </a:gs>
                  </a:gsLst>
                  <a:path path="circle">
                    <a:fillToRect l="100000" t="100000"/>
                  </a:path>
                  <a:tileRect r="-100000" b="-100000"/>
                </a:gradFill>
                <a:latin typeface="Segoe Sans Display Semibold"/>
                <a:cs typeface="+mn-cs"/>
              </a:rPr>
              <a:t>Boost sales </a:t>
            </a:r>
            <a:r>
              <a:rPr kumimoji="0" lang="en-US" sz="2000" b="0" i="0" u="none" strike="noStrike" kern="1200" cap="none" spc="0" normalizeH="0" baseline="0" noProof="0">
                <a:ln>
                  <a:noFill/>
                </a:ln>
                <a:solidFill>
                  <a:srgbClr val="FFFFFF"/>
                </a:solidFill>
                <a:effectLst/>
                <a:uLnTx/>
                <a:uFillTx/>
                <a:ea typeface="+mn-ea"/>
                <a:cs typeface="Segoe UI Semilight" panose="020B0402040204020203" pitchFamily="34" charset="0"/>
              </a:rPr>
              <a:t>and satisfaction by turning WhatsApp chats into interactive customer touchpoints.</a:t>
            </a:r>
          </a:p>
        </p:txBody>
      </p:sp>
      <p:sp>
        <p:nvSpPr>
          <p:cNvPr id="21" name="Oval 20">
            <a:extLst>
              <a:ext uri="{FF2B5EF4-FFF2-40B4-BE49-F238E27FC236}">
                <a16:creationId xmlns:a16="http://schemas.microsoft.com/office/drawing/2014/main" id="{CEA11736-E6C6-BF2E-2F2F-A38EC6DE72E3}"/>
              </a:ext>
              <a:ext uri="{C183D7F6-B498-43B3-948B-1728B52AA6E4}">
                <adec:decorative xmlns:adec="http://schemas.microsoft.com/office/drawing/2017/decorative" val="1"/>
              </a:ext>
            </a:extLst>
          </p:cNvPr>
          <p:cNvSpPr/>
          <p:nvPr/>
        </p:nvSpPr>
        <p:spPr>
          <a:xfrm>
            <a:off x="9349740" y="2554732"/>
            <a:ext cx="868680" cy="868680"/>
          </a:xfrm>
          <a:prstGeom prst="ellipse">
            <a:avLst/>
          </a:prstGeom>
          <a:gradFill>
            <a:gsLst>
              <a:gs pos="95000">
                <a:srgbClr val="C03BC4"/>
              </a:gs>
              <a:gs pos="2797">
                <a:schemeClr val="accent3"/>
              </a:gs>
              <a:gs pos="55000">
                <a:srgbClr val="8661C5"/>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chemeClr val="bg1"/>
              </a:solidFill>
              <a:cs typeface="Segoe UI" pitchFamily="34" charset="0"/>
            </a:endParaRPr>
          </a:p>
        </p:txBody>
      </p:sp>
      <p:pic>
        <p:nvPicPr>
          <p:cNvPr id="46" name="Picture 45" descr="A green and white logo&#10;&#10;AI-generated content may be incorrect.">
            <a:extLst>
              <a:ext uri="{FF2B5EF4-FFF2-40B4-BE49-F238E27FC236}">
                <a16:creationId xmlns:a16="http://schemas.microsoft.com/office/drawing/2014/main" id="{C20D3F39-3FD3-C7ED-6A65-0866231CFB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8420" y="383258"/>
            <a:ext cx="975160" cy="978107"/>
          </a:xfrm>
          <a:prstGeom prst="rect">
            <a:avLst/>
          </a:prstGeom>
        </p:spPr>
      </p:pic>
      <p:sp>
        <p:nvSpPr>
          <p:cNvPr id="47" name="Rectangle: Rounded Corners 46">
            <a:extLst>
              <a:ext uri="{FF2B5EF4-FFF2-40B4-BE49-F238E27FC236}">
                <a16:creationId xmlns:a16="http://schemas.microsoft.com/office/drawing/2014/main" id="{F1F72A6E-C3E5-DAB7-FF44-D15B23BC1C9B}"/>
              </a:ext>
              <a:ext uri="{C183D7F6-B498-43B3-948B-1728B52AA6E4}">
                <adec:decorative xmlns:adec="http://schemas.microsoft.com/office/drawing/2017/decorative" val="1"/>
              </a:ext>
            </a:extLst>
          </p:cNvPr>
          <p:cNvSpPr/>
          <p:nvPr/>
        </p:nvSpPr>
        <p:spPr bwMode="auto">
          <a:xfrm>
            <a:off x="425784" y="1713054"/>
            <a:ext cx="11340433" cy="4950290"/>
          </a:xfrm>
          <a:prstGeom prst="roundRect">
            <a:avLst>
              <a:gd name="adj" fmla="val 3590"/>
            </a:avLst>
          </a:prstGeom>
          <a:noFill/>
          <a:ln w="12700">
            <a:gradFill flip="none" rotWithShape="1">
              <a:gsLst>
                <a:gs pos="95000">
                  <a:srgbClr val="D59ED7"/>
                </a:gs>
                <a:gs pos="2797">
                  <a:schemeClr val="accent3">
                    <a:lumMod val="60000"/>
                    <a:lumOff val="40000"/>
                  </a:schemeClr>
                </a:gs>
                <a:gs pos="55000">
                  <a:srgbClr val="C5B4E3"/>
                </a:gs>
              </a:gsLst>
              <a:lin ang="2700000" scaled="1"/>
              <a:tileRect/>
            </a:gradFill>
            <a:headEnd type="none" w="med" len="med"/>
            <a:tailEnd type="none" w="med" len="med"/>
          </a:ln>
          <a:effectLst>
            <a:outerShdw blurRad="2794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1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Segoe UI" pitchFamily="34" charset="0"/>
            </a:endParaRPr>
          </a:p>
        </p:txBody>
      </p:sp>
      <p:sp>
        <p:nvSpPr>
          <p:cNvPr id="2" name="Title 1">
            <a:extLst>
              <a:ext uri="{FF2B5EF4-FFF2-40B4-BE49-F238E27FC236}">
                <a16:creationId xmlns:a16="http://schemas.microsoft.com/office/drawing/2014/main" id="{785AF519-1B97-BB5A-8F94-3C5AB899A2F0}"/>
              </a:ext>
            </a:extLst>
          </p:cNvPr>
          <p:cNvSpPr>
            <a:spLocks noGrp="1"/>
          </p:cNvSpPr>
          <p:nvPr>
            <p:ph type="title"/>
          </p:nvPr>
        </p:nvSpPr>
        <p:spPr>
          <a:xfrm>
            <a:off x="4074306" y="1417900"/>
            <a:ext cx="4043388" cy="553998"/>
          </a:xfrm>
          <a:solidFill>
            <a:srgbClr val="091F2C"/>
          </a:solidFill>
        </p:spPr>
        <p:txBody>
          <a:bodyPr/>
          <a:lstStyle/>
          <a:p>
            <a:pPr algn="ctr"/>
            <a:r>
              <a:rPr lang="en-US"/>
              <a:t>Why WhatsApp?</a:t>
            </a:r>
          </a:p>
        </p:txBody>
      </p:sp>
      <p:pic>
        <p:nvPicPr>
          <p:cNvPr id="52" name="Graphic 51" descr="Stopwatch with solid fill">
            <a:extLst>
              <a:ext uri="{FF2B5EF4-FFF2-40B4-BE49-F238E27FC236}">
                <a16:creationId xmlns:a16="http://schemas.microsoft.com/office/drawing/2014/main" id="{A9EC39E6-4D1E-42AC-452F-1A229EABF4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27567" y="2724029"/>
            <a:ext cx="536865" cy="536865"/>
          </a:xfrm>
          <a:prstGeom prst="rect">
            <a:avLst/>
          </a:prstGeom>
        </p:spPr>
      </p:pic>
      <p:pic>
        <p:nvPicPr>
          <p:cNvPr id="54" name="Graphic 53" descr="Thumbs up sign with solid fill">
            <a:extLst>
              <a:ext uri="{FF2B5EF4-FFF2-40B4-BE49-F238E27FC236}">
                <a16:creationId xmlns:a16="http://schemas.microsoft.com/office/drawing/2014/main" id="{11D80A35-764F-A152-617A-DB6610469E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15647" y="2708252"/>
            <a:ext cx="536865" cy="536865"/>
          </a:xfrm>
          <a:prstGeom prst="rect">
            <a:avLst/>
          </a:prstGeom>
        </p:spPr>
      </p:pic>
      <p:pic>
        <p:nvPicPr>
          <p:cNvPr id="56" name="Graphic 55" descr="Maximize with solid fill">
            <a:extLst>
              <a:ext uri="{FF2B5EF4-FFF2-40B4-BE49-F238E27FC236}">
                <a16:creationId xmlns:a16="http://schemas.microsoft.com/office/drawing/2014/main" id="{0FFDAEA9-5884-50CC-5EE2-E91110EF279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70493" y="2759393"/>
            <a:ext cx="480107" cy="480107"/>
          </a:xfrm>
          <a:prstGeom prst="rect">
            <a:avLst/>
          </a:prstGeom>
        </p:spPr>
      </p:pic>
    </p:spTree>
    <p:extLst>
      <p:ext uri="{BB962C8B-B14F-4D97-AF65-F5344CB8AC3E}">
        <p14:creationId xmlns:p14="http://schemas.microsoft.com/office/powerpoint/2010/main" val="195210526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36A20877-5C84-9810-8DDF-E2D020072DF6}"/>
              </a:ext>
            </a:extLst>
          </p:cNvPr>
          <p:cNvSpPr txBox="1">
            <a:spLocks/>
          </p:cNvSpPr>
          <p:nvPr/>
        </p:nvSpPr>
        <p:spPr>
          <a:xfrm>
            <a:off x="588263" y="596094"/>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Sans Display" pitchFamily="2"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effectLst/>
                <a:uLnTx/>
                <a:uFillTx/>
                <a:latin typeface="Segoe Sans Display Semibold"/>
                <a:ea typeface="+mn-ea"/>
                <a:cs typeface="Segoe Sans Display" pitchFamily="2" charset="0"/>
              </a:rPr>
              <a:t>Create a high-impact agent in minutes</a:t>
            </a:r>
          </a:p>
        </p:txBody>
      </p:sp>
      <p:grpSp>
        <p:nvGrpSpPr>
          <p:cNvPr id="49" name="Group 48">
            <a:extLst>
              <a:ext uri="{FF2B5EF4-FFF2-40B4-BE49-F238E27FC236}">
                <a16:creationId xmlns:a16="http://schemas.microsoft.com/office/drawing/2014/main" id="{3C623521-539E-EE5B-8B26-6CEA1B34F7F0}"/>
              </a:ext>
            </a:extLst>
          </p:cNvPr>
          <p:cNvGrpSpPr/>
          <p:nvPr/>
        </p:nvGrpSpPr>
        <p:grpSpPr>
          <a:xfrm>
            <a:off x="568449" y="1567567"/>
            <a:ext cx="11052045" cy="4671189"/>
            <a:chOff x="568449" y="1231900"/>
            <a:chExt cx="11052045" cy="4671189"/>
          </a:xfrm>
        </p:grpSpPr>
        <p:sp>
          <p:nvSpPr>
            <p:cNvPr id="22" name="Rectangle: Rounded Corners 21">
              <a:extLst>
                <a:ext uri="{FF2B5EF4-FFF2-40B4-BE49-F238E27FC236}">
                  <a16:creationId xmlns:a16="http://schemas.microsoft.com/office/drawing/2014/main" id="{9C3EC5F8-90C9-CE9F-2870-E65DA14D0AD4}"/>
                </a:ext>
              </a:extLst>
            </p:cNvPr>
            <p:cNvSpPr>
              <a:spLocks/>
            </p:cNvSpPr>
            <p:nvPr/>
          </p:nvSpPr>
          <p:spPr bwMode="auto">
            <a:xfrm flipH="1">
              <a:off x="568449" y="1231900"/>
              <a:ext cx="11052045" cy="4671189"/>
            </a:xfrm>
            <a:prstGeom prst="roundRect">
              <a:avLst>
                <a:gd name="adj" fmla="val 2799"/>
              </a:avLst>
            </a:prstGeom>
            <a:noFill/>
            <a:ln w="15875" cap="flat" cmpd="sng" algn="ctr">
              <a:solidFill>
                <a:schemeClr val="tx1">
                  <a:lumMod val="85000"/>
                  <a:alpha val="46000"/>
                </a:schemeClr>
              </a:solidFill>
              <a:prstDash val="solid"/>
              <a:headEnd type="none" w="med" len="med"/>
              <a:tailEnd type="none" w="med" len="med"/>
            </a:ln>
            <a:effectLst>
              <a:outerShdw blurRad="279400" algn="ctr" rotWithShape="0">
                <a:prstClr val="black">
                  <a:alpha val="15000"/>
                </a:prstClr>
              </a:outerShdw>
            </a:effectLst>
          </p:spPr>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endParaRPr lang="en-US" sz="1400">
                <a:cs typeface="Segoe UI Semilight" panose="020B0402040204020203" pitchFamily="34" charset="0"/>
              </a:endParaRPr>
            </a:p>
          </p:txBody>
        </p:sp>
        <p:sp>
          <p:nvSpPr>
            <p:cNvPr id="23" name="TextBox 22">
              <a:extLst>
                <a:ext uri="{FF2B5EF4-FFF2-40B4-BE49-F238E27FC236}">
                  <a16:creationId xmlns:a16="http://schemas.microsoft.com/office/drawing/2014/main" id="{215E4D1F-383A-EA50-BE78-A1421E34CE12}"/>
                </a:ext>
              </a:extLst>
            </p:cNvPr>
            <p:cNvSpPr txBox="1"/>
            <p:nvPr/>
          </p:nvSpPr>
          <p:spPr>
            <a:xfrm>
              <a:off x="4456233" y="2027136"/>
              <a:ext cx="6929522" cy="1292662"/>
            </a:xfrm>
            <a:prstGeom prst="rect">
              <a:avLst/>
            </a:prstGeom>
            <a:noFill/>
          </p:spPr>
          <p:txBody>
            <a:bodyPr wrap="square" lIns="0" tIns="0" rIns="0" bIns="0" numCol="2">
              <a:spAutoFit/>
            </a:bodyPr>
            <a:lstStyle>
              <a:defPPr>
                <a:defRPr lang="en-US"/>
              </a:defPPr>
              <a:lvl1pPr marL="342900" indent="-342900" fontAlgn="t">
                <a:spcBef>
                  <a:spcPts val="1200"/>
                </a:spcBef>
                <a:buFont typeface="Arial" panose="020B0604020202020204" pitchFamily="34" charset="0"/>
                <a:buChar char="•"/>
                <a:defRPr sz="1600"/>
              </a:lvl1pPr>
            </a:lstStyle>
            <a:p>
              <a:r>
                <a:rPr lang="en-US"/>
                <a:t>Check account balance</a:t>
              </a:r>
            </a:p>
            <a:p>
              <a:r>
                <a:rPr lang="en-US"/>
                <a:t>View &amp; dispute recent</a:t>
              </a:r>
              <a:br>
                <a:rPr lang="en-US"/>
              </a:br>
              <a:r>
                <a:rPr lang="en-US"/>
                <a:t>transactions</a:t>
              </a:r>
            </a:p>
            <a:p>
              <a:r>
                <a:rPr lang="en-US"/>
                <a:t>Block cards</a:t>
              </a:r>
            </a:p>
            <a:p>
              <a:r>
                <a:rPr lang="en-US"/>
                <a:t>Reset PIN</a:t>
              </a:r>
            </a:p>
            <a:p>
              <a:r>
                <a:rPr lang="en-US"/>
                <a:t>Answer FAQs</a:t>
              </a:r>
            </a:p>
            <a:p>
              <a:r>
                <a:rPr lang="en-US"/>
                <a:t>&amp; more</a:t>
              </a:r>
            </a:p>
          </p:txBody>
        </p:sp>
        <p:sp>
          <p:nvSpPr>
            <p:cNvPr id="24" name="Rectangle: Rounded Corners 23">
              <a:extLst>
                <a:ext uri="{FF2B5EF4-FFF2-40B4-BE49-F238E27FC236}">
                  <a16:creationId xmlns:a16="http://schemas.microsoft.com/office/drawing/2014/main" id="{BFD99B34-C00B-A2A8-86AD-A4248578639F}"/>
                </a:ext>
              </a:extLst>
            </p:cNvPr>
            <p:cNvSpPr/>
            <p:nvPr/>
          </p:nvSpPr>
          <p:spPr bwMode="auto">
            <a:xfrm>
              <a:off x="4332153" y="1369060"/>
              <a:ext cx="7151183" cy="456528"/>
            </a:xfrm>
            <a:prstGeom prst="roundRect">
              <a:avLst>
                <a:gd name="adj" fmla="val 12189"/>
              </a:avLst>
            </a:prstGeom>
            <a:gradFill>
              <a:gsLst>
                <a:gs pos="0">
                  <a:srgbClr val="C03BC4"/>
                </a:gs>
                <a:gs pos="60000">
                  <a:srgbClr val="8661C5"/>
                </a:gs>
                <a:gs pos="100000">
                  <a:srgbClr val="0078D4"/>
                </a:gs>
              </a:gsLst>
              <a:path path="circle">
                <a:fillToRect l="100000" t="100000"/>
              </a:path>
            </a:gradFill>
            <a:ln w="9525" cap="flat" cmpd="sng" algn="ctr">
              <a:noFill/>
              <a:prstDash val="solid"/>
              <a:headEnd type="none" w="med" len="med"/>
              <a:tailEnd type="none" w="med" len="med"/>
            </a:ln>
            <a:effectLst/>
          </p:spPr>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a:ln>
                    <a:noFill/>
                  </a:ln>
                  <a:effectLst/>
                  <a:uLnTx/>
                  <a:uFillTx/>
                  <a:latin typeface="Segoe Sans Display Semibold"/>
                  <a:ea typeface="+mn-ea"/>
                  <a:cs typeface="Segoe UI" pitchFamily="34" charset="0"/>
                </a:rPr>
                <a:t>What it can do</a:t>
              </a:r>
            </a:p>
          </p:txBody>
        </p:sp>
        <p:grpSp>
          <p:nvGrpSpPr>
            <p:cNvPr id="25" name="Group 24">
              <a:extLst>
                <a:ext uri="{FF2B5EF4-FFF2-40B4-BE49-F238E27FC236}">
                  <a16:creationId xmlns:a16="http://schemas.microsoft.com/office/drawing/2014/main" id="{102536E4-129A-CAC4-64D4-EA46FF398C7E}"/>
                </a:ext>
              </a:extLst>
            </p:cNvPr>
            <p:cNvGrpSpPr/>
            <p:nvPr/>
          </p:nvGrpSpPr>
          <p:grpSpPr>
            <a:xfrm>
              <a:off x="4445547" y="1432062"/>
              <a:ext cx="341606" cy="341606"/>
              <a:chOff x="5297111" y="1472882"/>
              <a:chExt cx="534988" cy="534988"/>
            </a:xfrm>
          </p:grpSpPr>
          <p:sp>
            <p:nvSpPr>
              <p:cNvPr id="26" name="Oval 25">
                <a:extLst>
                  <a:ext uri="{FF2B5EF4-FFF2-40B4-BE49-F238E27FC236}">
                    <a16:creationId xmlns:a16="http://schemas.microsoft.com/office/drawing/2014/main" id="{2E64AA7D-69AB-DAD3-A14F-46BFC5CAD0BD}"/>
                  </a:ext>
                </a:extLst>
              </p:cNvPr>
              <p:cNvSpPr>
                <a:spLocks/>
              </p:cNvSpPr>
              <p:nvPr/>
            </p:nvSpPr>
            <p:spPr bwMode="auto">
              <a:xfrm>
                <a:off x="5297111" y="1472882"/>
                <a:ext cx="534988" cy="534988"/>
              </a:xfrm>
              <a:prstGeom prst="ellipse">
                <a:avLst/>
              </a:prstGeom>
              <a:solidFill>
                <a:schemeClr val="tx1"/>
              </a:solidFill>
              <a:ln w="9525" cap="flat" cmpd="sng" algn="ctr">
                <a:noFill/>
                <a:prstDash val="solid"/>
              </a:ln>
              <a:effectLst>
                <a:outerShdw blurRad="177800" dist="25400" algn="tl" rotWithShape="0">
                  <a:prstClr val="black">
                    <a:alpha val="5000"/>
                  </a:prstClr>
                </a:outerShdw>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91F2C"/>
                  </a:solidFill>
                  <a:effectLst/>
                  <a:uLnTx/>
                  <a:uFillTx/>
                  <a:latin typeface="Segoe Sans Display Semibold"/>
                  <a:ea typeface="+mn-ea"/>
                  <a:cs typeface="+mn-cs"/>
                </a:endParaRPr>
              </a:p>
            </p:txBody>
          </p:sp>
          <p:sp>
            <p:nvSpPr>
              <p:cNvPr id="27" name="Graphic 34">
                <a:extLst>
                  <a:ext uri="{FF2B5EF4-FFF2-40B4-BE49-F238E27FC236}">
                    <a16:creationId xmlns:a16="http://schemas.microsoft.com/office/drawing/2014/main" id="{7D9968FE-C97A-840C-B928-8267EE6C3927}"/>
                  </a:ext>
                </a:extLst>
              </p:cNvPr>
              <p:cNvSpPr/>
              <p:nvPr/>
            </p:nvSpPr>
            <p:spPr>
              <a:xfrm>
                <a:off x="5394743" y="1570514"/>
                <a:ext cx="339724" cy="339724"/>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21 w 190500"/>
                  <a:gd name="connsiteY5" fmla="*/ 66389 h 190500"/>
                  <a:gd name="connsiteX6" fmla="*/ 83344 w 190500"/>
                  <a:gd name="connsiteY6" fmla="*/ 108966 h 190500"/>
                  <a:gd name="connsiteX7" fmla="*/ 64579 w 190500"/>
                  <a:gd name="connsiteY7" fmla="*/ 90202 h 190500"/>
                  <a:gd name="connsiteX8" fmla="*/ 54483 w 190500"/>
                  <a:gd name="connsiteY8" fmla="*/ 90558 h 190500"/>
                  <a:gd name="connsiteX9" fmla="*/ 54483 w 190500"/>
                  <a:gd name="connsiteY9" fmla="*/ 100298 h 190500"/>
                  <a:gd name="connsiteX10" fmla="*/ 78296 w 190500"/>
                  <a:gd name="connsiteY10" fmla="*/ 124111 h 190500"/>
                  <a:gd name="connsiteX11" fmla="*/ 88392 w 190500"/>
                  <a:gd name="connsiteY11" fmla="*/ 124111 h 190500"/>
                  <a:gd name="connsiteX12" fmla="*/ 136017 w 190500"/>
                  <a:gd name="connsiteY12" fmla="*/ 76486 h 190500"/>
                  <a:gd name="connsiteX13" fmla="*/ 136373 w 190500"/>
                  <a:gd name="connsiteY13" fmla="*/ 66389 h 190500"/>
                  <a:gd name="connsiteX14" fmla="*/ 126277 w 190500"/>
                  <a:gd name="connsiteY14" fmla="*/ 66033 h 190500"/>
                  <a:gd name="connsiteX15" fmla="*/ 125921 w 190500"/>
                  <a:gd name="connsiteY15" fmla="*/ 6638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500" h="190500">
                    <a:moveTo>
                      <a:pt x="95250" y="0"/>
                    </a:moveTo>
                    <a:cubicBezTo>
                      <a:pt x="147857" y="0"/>
                      <a:pt x="190500" y="42643"/>
                      <a:pt x="190500" y="95250"/>
                    </a:cubicBezTo>
                    <a:cubicBezTo>
                      <a:pt x="190500" y="147857"/>
                      <a:pt x="147857" y="190500"/>
                      <a:pt x="95250" y="190500"/>
                    </a:cubicBezTo>
                    <a:cubicBezTo>
                      <a:pt x="42643" y="190500"/>
                      <a:pt x="0" y="147857"/>
                      <a:pt x="0" y="95250"/>
                    </a:cubicBezTo>
                    <a:cubicBezTo>
                      <a:pt x="0" y="42643"/>
                      <a:pt x="42643" y="0"/>
                      <a:pt x="95250" y="0"/>
                    </a:cubicBezTo>
                    <a:close/>
                    <a:moveTo>
                      <a:pt x="125921" y="66389"/>
                    </a:moveTo>
                    <a:lnTo>
                      <a:pt x="83344" y="108966"/>
                    </a:lnTo>
                    <a:lnTo>
                      <a:pt x="64579" y="90202"/>
                    </a:lnTo>
                    <a:cubicBezTo>
                      <a:pt x="61693" y="87512"/>
                      <a:pt x="57173" y="87672"/>
                      <a:pt x="54483" y="90558"/>
                    </a:cubicBezTo>
                    <a:cubicBezTo>
                      <a:pt x="51927" y="93301"/>
                      <a:pt x="51927" y="97555"/>
                      <a:pt x="54483" y="100298"/>
                    </a:cubicBezTo>
                    <a:lnTo>
                      <a:pt x="78296" y="124111"/>
                    </a:lnTo>
                    <a:cubicBezTo>
                      <a:pt x="81084" y="126897"/>
                      <a:pt x="85603" y="126897"/>
                      <a:pt x="88392" y="124111"/>
                    </a:cubicBezTo>
                    <a:lnTo>
                      <a:pt x="136017" y="76486"/>
                    </a:lnTo>
                    <a:cubicBezTo>
                      <a:pt x="138903" y="73796"/>
                      <a:pt x="139063" y="69276"/>
                      <a:pt x="136373" y="66389"/>
                    </a:cubicBezTo>
                    <a:cubicBezTo>
                      <a:pt x="133683" y="63503"/>
                      <a:pt x="129164" y="63343"/>
                      <a:pt x="126277" y="66033"/>
                    </a:cubicBezTo>
                    <a:cubicBezTo>
                      <a:pt x="126154" y="66147"/>
                      <a:pt x="126035" y="66266"/>
                      <a:pt x="125921" y="66389"/>
                    </a:cubicBezTo>
                    <a:close/>
                  </a:path>
                </a:pathLst>
              </a:custGeom>
              <a:gradFill>
                <a:gsLst>
                  <a:gs pos="0">
                    <a:srgbClr val="C03BC4"/>
                  </a:gs>
                  <a:gs pos="60000">
                    <a:srgbClr val="8661C5"/>
                  </a:gs>
                  <a:gs pos="100000">
                    <a:srgbClr val="0078D4"/>
                  </a:gs>
                </a:gsLst>
                <a:path path="circle">
                  <a:fillToRect l="100000" t="100000"/>
                </a:path>
              </a:gradFill>
              <a:ln w="1270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91F2C"/>
                  </a:solidFill>
                  <a:effectLst/>
                  <a:uLnTx/>
                  <a:uFillTx/>
                </a:endParaRPr>
              </a:p>
            </p:txBody>
          </p:sp>
        </p:grpSp>
        <p:sp>
          <p:nvSpPr>
            <p:cNvPr id="28" name="Rectangle: Rounded Corners 27">
              <a:extLst>
                <a:ext uri="{FF2B5EF4-FFF2-40B4-BE49-F238E27FC236}">
                  <a16:creationId xmlns:a16="http://schemas.microsoft.com/office/drawing/2014/main" id="{164B54EB-C59B-707C-33D1-3D3ABB829C19}"/>
                </a:ext>
                <a:ext uri="{C183D7F6-B498-43B3-948B-1728B52AA6E4}">
                  <adec:decorative xmlns:adec="http://schemas.microsoft.com/office/drawing/2017/decorative" val="1"/>
                </a:ext>
              </a:extLst>
            </p:cNvPr>
            <p:cNvSpPr>
              <a:spLocks/>
            </p:cNvSpPr>
            <p:nvPr/>
          </p:nvSpPr>
          <p:spPr bwMode="auto">
            <a:xfrm>
              <a:off x="705612" y="1369061"/>
              <a:ext cx="3543659" cy="4422626"/>
            </a:xfrm>
            <a:prstGeom prst="roundRect">
              <a:avLst>
                <a:gd name="adj" fmla="val 1811"/>
              </a:avLst>
            </a:prstGeom>
            <a:noFill/>
            <a:ln w="19050" cap="flat" cmpd="sng" algn="ctr">
              <a:gradFill flip="none" rotWithShape="1">
                <a:gsLst>
                  <a:gs pos="0">
                    <a:srgbClr val="C03BC4"/>
                  </a:gs>
                  <a:gs pos="60000">
                    <a:srgbClr val="8661C5"/>
                  </a:gs>
                  <a:gs pos="100000">
                    <a:srgbClr val="0078D4"/>
                  </a:gs>
                </a:gsLst>
                <a:path path="circle">
                  <a:fillToRect l="100000" t="100000"/>
                </a:path>
                <a:tileRect r="-100000" b="-100000"/>
              </a:gradFill>
              <a:prstDash val="solid"/>
              <a:headEnd type="none" w="med" len="med"/>
              <a:tailEnd type="none" w="med" len="med"/>
            </a:ln>
            <a:effectLst>
              <a:outerShdw blurRad="215900" algn="ctr" rotWithShape="0">
                <a:prstClr val="black">
                  <a:alpha val="13000"/>
                </a:prstClr>
              </a:outerShdw>
            </a:effectLst>
          </p:spPr>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Sans Display"/>
                <a:ea typeface="+mn-ea"/>
                <a:cs typeface="+mn-cs"/>
              </a:endParaRPr>
            </a:p>
          </p:txBody>
        </p:sp>
        <p:sp>
          <p:nvSpPr>
            <p:cNvPr id="29" name="TextBox 28">
              <a:extLst>
                <a:ext uri="{FF2B5EF4-FFF2-40B4-BE49-F238E27FC236}">
                  <a16:creationId xmlns:a16="http://schemas.microsoft.com/office/drawing/2014/main" id="{ECB2D9A7-91A9-8150-1F66-5245A16467DB}"/>
                </a:ext>
              </a:extLst>
            </p:cNvPr>
            <p:cNvSpPr txBox="1"/>
            <p:nvPr/>
          </p:nvSpPr>
          <p:spPr>
            <a:xfrm>
              <a:off x="977122" y="2447645"/>
              <a:ext cx="2927906" cy="254685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900"/>
                </a:spcAft>
                <a:buClrTx/>
                <a:buSzPct val="100000"/>
                <a:buFontTx/>
                <a:buNone/>
                <a:tabLst>
                  <a:tab pos="457200" algn="l"/>
                </a:tabLst>
                <a:defRPr/>
              </a:pPr>
              <a:r>
                <a:rPr kumimoji="0" lang="en-US" sz="2400" b="1" i="0" u="none" strike="noStrike" kern="0" cap="none" spc="0" normalizeH="0" baseline="0" noProof="0">
                  <a:ln>
                    <a:noFill/>
                  </a:ln>
                  <a:effectLst/>
                  <a:uLnTx/>
                  <a:uFillTx/>
                  <a:latin typeface="Segoe Sans Display Semibold"/>
                </a:rPr>
                <a:t>Copilot Studio</a:t>
              </a:r>
              <a:br>
                <a:rPr kumimoji="0" lang="en-US" sz="2400" b="1" i="0" u="none" strike="noStrike" kern="0" cap="none" spc="0" normalizeH="0" baseline="0" noProof="0">
                  <a:ln>
                    <a:noFill/>
                  </a:ln>
                  <a:effectLst/>
                  <a:uLnTx/>
                  <a:uFillTx/>
                  <a:latin typeface="Segoe Sans Display Semibold"/>
                </a:rPr>
              </a:br>
              <a:r>
                <a:rPr kumimoji="0" lang="en-US" sz="2400" b="1" i="0" u="none" strike="noStrike" kern="0" cap="none" spc="0" normalizeH="0" baseline="0" noProof="0">
                  <a:ln>
                    <a:noFill/>
                  </a:ln>
                  <a:effectLst/>
                  <a:uLnTx/>
                  <a:uFillTx/>
                  <a:latin typeface="Segoe Sans Display Semibold"/>
                </a:rPr>
                <a:t>Bank Agent</a:t>
              </a:r>
              <a:br>
                <a:rPr kumimoji="0" lang="en-US" sz="1800" b="1" i="0" u="none" strike="noStrike" kern="0" cap="none" spc="0" normalizeH="0" baseline="0" noProof="0">
                  <a:ln>
                    <a:noFill/>
                  </a:ln>
                  <a:effectLst/>
                  <a:uLnTx/>
                  <a:uFillTx/>
                </a:rPr>
              </a:br>
              <a:endParaRPr kumimoji="0" lang="en-US" sz="1800" b="1" i="0" u="none" strike="noStrike" kern="0" cap="none" spc="0" normalizeH="0" baseline="0" noProof="0">
                <a:ln>
                  <a:noFill/>
                </a:ln>
                <a:effectLst/>
                <a:uLnTx/>
                <a:uFillTx/>
              </a:endParaRPr>
            </a:p>
            <a:p>
              <a:pPr marL="0" marR="0" lvl="0" indent="0" defTabSz="914400" eaLnBrk="1" fontAlgn="auto" latinLnBrk="0" hangingPunct="1">
                <a:lnSpc>
                  <a:spcPct val="100000"/>
                </a:lnSpc>
                <a:spcBef>
                  <a:spcPts val="0"/>
                </a:spcBef>
                <a:spcAft>
                  <a:spcPts val="900"/>
                </a:spcAft>
                <a:buClrTx/>
                <a:buSzPct val="100000"/>
                <a:buFontTx/>
                <a:buNone/>
                <a:tabLst>
                  <a:tab pos="457200" algn="l"/>
                </a:tabLst>
                <a:defRPr/>
              </a:pPr>
              <a:br>
                <a:rPr kumimoji="0" lang="en-US" sz="2000" b="1" i="0" u="none" strike="noStrike" kern="0" cap="none" spc="0" normalizeH="0" baseline="0" noProof="0">
                  <a:ln>
                    <a:noFill/>
                  </a:ln>
                  <a:effectLst/>
                  <a:uLnTx/>
                  <a:uFillTx/>
                </a:rPr>
              </a:br>
              <a:r>
                <a:rPr kumimoji="0" lang="en-US" b="0" i="0" u="none" strike="noStrike" kern="0" cap="none" spc="0" normalizeH="0" baseline="0" noProof="0">
                  <a:ln>
                    <a:noFill/>
                  </a:ln>
                  <a:effectLst/>
                  <a:uLnTx/>
                  <a:uFillTx/>
                </a:rPr>
                <a:t>Provide conversational banking assistance for common customer queries and requests</a:t>
              </a:r>
              <a:endParaRPr kumimoji="0" lang="en-US" sz="2400" b="0" i="0" u="none" strike="noStrike" kern="100" cap="none" spc="0" normalizeH="0" baseline="0" noProof="0">
                <a:ln>
                  <a:noFill/>
                </a:ln>
                <a:effectLst/>
                <a:uLnTx/>
                <a:uFillTx/>
                <a:ea typeface="Aptos" panose="020B0004020202020204" pitchFamily="34" charset="0"/>
                <a:cs typeface="Times New Roman" panose="02020603050405020304" pitchFamily="18" charset="0"/>
              </a:endParaRPr>
            </a:p>
          </p:txBody>
        </p:sp>
        <p:sp>
          <p:nvSpPr>
            <p:cNvPr id="33" name="Oval 32">
              <a:extLst>
                <a:ext uri="{FF2B5EF4-FFF2-40B4-BE49-F238E27FC236}">
                  <a16:creationId xmlns:a16="http://schemas.microsoft.com/office/drawing/2014/main" id="{A25EC432-0181-1F37-B4F9-7806C11C4DC7}"/>
                </a:ext>
              </a:extLst>
            </p:cNvPr>
            <p:cNvSpPr>
              <a:spLocks/>
            </p:cNvSpPr>
            <p:nvPr/>
          </p:nvSpPr>
          <p:spPr bwMode="auto">
            <a:xfrm>
              <a:off x="977122" y="1598241"/>
              <a:ext cx="662438" cy="662438"/>
            </a:xfrm>
            <a:prstGeom prst="ellipse">
              <a:avLst/>
            </a:prstGeom>
            <a:noFill/>
            <a:ln w="19050" cap="flat" cmpd="sng" algn="ctr">
              <a:gradFill>
                <a:gsLst>
                  <a:gs pos="100000">
                    <a:srgbClr val="C03BC4"/>
                  </a:gs>
                  <a:gs pos="0">
                    <a:srgbClr val="0078D4"/>
                  </a:gs>
                </a:gsLst>
                <a:lin ang="0" scaled="0"/>
              </a:gradFill>
              <a:prstDash val="solid"/>
            </a:ln>
            <a:effectLst>
              <a:outerShdw blurRad="177800" dist="25400" algn="tl" rotWithShape="0">
                <a:prstClr val="black">
                  <a:alpha val="5000"/>
                </a:prstClr>
              </a:outerShdw>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91F2C"/>
                </a:solidFill>
                <a:effectLst/>
                <a:uLnTx/>
                <a:uFillTx/>
                <a:latin typeface="Segoe Sans Display Semibold"/>
                <a:ea typeface="+mn-ea"/>
                <a:cs typeface="+mn-cs"/>
              </a:endParaRPr>
            </a:p>
          </p:txBody>
        </p:sp>
        <p:grpSp>
          <p:nvGrpSpPr>
            <p:cNvPr id="47" name="Group 46">
              <a:extLst>
                <a:ext uri="{FF2B5EF4-FFF2-40B4-BE49-F238E27FC236}">
                  <a16:creationId xmlns:a16="http://schemas.microsoft.com/office/drawing/2014/main" id="{23E9FB99-2939-30C0-826B-35E7CA94F997}"/>
                </a:ext>
              </a:extLst>
            </p:cNvPr>
            <p:cNvGrpSpPr/>
            <p:nvPr/>
          </p:nvGrpSpPr>
          <p:grpSpPr>
            <a:xfrm>
              <a:off x="4332153" y="3695571"/>
              <a:ext cx="7151183" cy="456528"/>
              <a:chOff x="4332153" y="4274306"/>
              <a:chExt cx="7151183" cy="456528"/>
            </a:xfrm>
          </p:grpSpPr>
          <p:sp>
            <p:nvSpPr>
              <p:cNvPr id="31" name="Rectangle: Rounded Corners 30">
                <a:extLst>
                  <a:ext uri="{FF2B5EF4-FFF2-40B4-BE49-F238E27FC236}">
                    <a16:creationId xmlns:a16="http://schemas.microsoft.com/office/drawing/2014/main" id="{EF60F0B5-8604-4265-F104-66481405E048}"/>
                  </a:ext>
                </a:extLst>
              </p:cNvPr>
              <p:cNvSpPr/>
              <p:nvPr/>
            </p:nvSpPr>
            <p:spPr bwMode="auto">
              <a:xfrm>
                <a:off x="4332153" y="4274306"/>
                <a:ext cx="7151183" cy="456528"/>
              </a:xfrm>
              <a:prstGeom prst="roundRect">
                <a:avLst>
                  <a:gd name="adj" fmla="val 12189"/>
                </a:avLst>
              </a:prstGeom>
              <a:gradFill>
                <a:gsLst>
                  <a:gs pos="0">
                    <a:srgbClr val="C03BC4"/>
                  </a:gs>
                  <a:gs pos="60000">
                    <a:srgbClr val="8661C5"/>
                  </a:gs>
                  <a:gs pos="100000">
                    <a:srgbClr val="0078D4"/>
                  </a:gs>
                </a:gsLst>
                <a:path path="circle">
                  <a:fillToRect l="100000" t="100000"/>
                </a:path>
              </a:gradFill>
              <a:ln w="9525" cap="flat" cmpd="sng" algn="ctr">
                <a:noFill/>
                <a:prstDash val="solid"/>
                <a:headEnd type="none" w="med" len="med"/>
                <a:tailEnd type="none" w="med" len="med"/>
              </a:ln>
              <a:effectLst/>
            </p:spPr>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p>
                <a:pPr defTabSz="932472" fontAlgn="base">
                  <a:spcBef>
                    <a:spcPct val="0"/>
                  </a:spcBef>
                  <a:spcAft>
                    <a:spcPct val="0"/>
                  </a:spcAft>
                </a:pPr>
                <a:r>
                  <a:rPr lang="en-US" kern="0">
                    <a:latin typeface="Segoe Sans Display Semibold"/>
                    <a:cs typeface="Segoe UI" pitchFamily="34" charset="0"/>
                  </a:rPr>
                  <a:t>Business value</a:t>
                </a:r>
              </a:p>
            </p:txBody>
          </p:sp>
          <p:sp>
            <p:nvSpPr>
              <p:cNvPr id="32" name="Oval 31">
                <a:extLst>
                  <a:ext uri="{FF2B5EF4-FFF2-40B4-BE49-F238E27FC236}">
                    <a16:creationId xmlns:a16="http://schemas.microsoft.com/office/drawing/2014/main" id="{85D18926-2D38-E1AF-3C94-E66A628925E4}"/>
                  </a:ext>
                </a:extLst>
              </p:cNvPr>
              <p:cNvSpPr>
                <a:spLocks/>
              </p:cNvSpPr>
              <p:nvPr/>
            </p:nvSpPr>
            <p:spPr bwMode="auto">
              <a:xfrm>
                <a:off x="4445547" y="4337308"/>
                <a:ext cx="341606" cy="341606"/>
              </a:xfrm>
              <a:prstGeom prst="ellipse">
                <a:avLst/>
              </a:prstGeom>
              <a:solidFill>
                <a:srgbClr val="FFFFFF"/>
              </a:solidFill>
              <a:ln w="9525" cap="flat" cmpd="sng" algn="ctr">
                <a:noFill/>
                <a:prstDash val="solid"/>
              </a:ln>
              <a:effectLst>
                <a:outerShdw blurRad="177800" dist="25400" algn="tl" rotWithShape="0">
                  <a:prstClr val="black">
                    <a:alpha val="5000"/>
                  </a:prstClr>
                </a:outerShdw>
              </a:effectLst>
            </p:spPr>
            <p:txBody>
              <a:bodyPr rtlCol="0" anchor="ctr"/>
              <a:lstStyle/>
              <a:p>
                <a:pPr marL="0" marR="0" lvl="0" indent="0" algn="ctr"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91F2C"/>
                  </a:solidFill>
                  <a:effectLst/>
                  <a:uLnTx/>
                  <a:uFillTx/>
                  <a:latin typeface="Segoe Sans Display Semibold"/>
                  <a:ea typeface="+mn-ea"/>
                  <a:cs typeface="+mn-cs"/>
                </a:endParaRPr>
              </a:p>
            </p:txBody>
          </p:sp>
          <p:sp>
            <p:nvSpPr>
              <p:cNvPr id="34" name="Graphic 32">
                <a:extLst>
                  <a:ext uri="{FF2B5EF4-FFF2-40B4-BE49-F238E27FC236}">
                    <a16:creationId xmlns:a16="http://schemas.microsoft.com/office/drawing/2014/main" id="{5513EAA5-330D-A6C9-21D2-EAAE691CDFEA}"/>
                  </a:ext>
                </a:extLst>
              </p:cNvPr>
              <p:cNvSpPr/>
              <p:nvPr/>
            </p:nvSpPr>
            <p:spPr>
              <a:xfrm>
                <a:off x="4512747" y="4405063"/>
                <a:ext cx="203514" cy="203514"/>
              </a:xfrm>
              <a:custGeom>
                <a:avLst/>
                <a:gdLst>
                  <a:gd name="connsiteX0" fmla="*/ 142170 w 946509"/>
                  <a:gd name="connsiteY0" fmla="*/ 306155 h 946509"/>
                  <a:gd name="connsiteX1" fmla="*/ 153847 w 946509"/>
                  <a:gd name="connsiteY1" fmla="*/ 319436 h 946509"/>
                  <a:gd name="connsiteX2" fmla="*/ 176300 w 946509"/>
                  <a:gd name="connsiteY2" fmla="*/ 361685 h 946509"/>
                  <a:gd name="connsiteX3" fmla="*/ 198606 w 946509"/>
                  <a:gd name="connsiteY3" fmla="*/ 430268 h 946509"/>
                  <a:gd name="connsiteX4" fmla="*/ 208513 w 946509"/>
                  <a:gd name="connsiteY4" fmla="*/ 443370 h 946509"/>
                  <a:gd name="connsiteX5" fmla="*/ 224173 w 946509"/>
                  <a:gd name="connsiteY5" fmla="*/ 448346 h 946509"/>
                  <a:gd name="connsiteX6" fmla="*/ 239833 w 946509"/>
                  <a:gd name="connsiteY6" fmla="*/ 443370 h 946509"/>
                  <a:gd name="connsiteX7" fmla="*/ 249082 w 946509"/>
                  <a:gd name="connsiteY7" fmla="*/ 431952 h 946509"/>
                  <a:gd name="connsiteX8" fmla="*/ 249740 w 946509"/>
                  <a:gd name="connsiteY8" fmla="*/ 430268 h 946509"/>
                  <a:gd name="connsiteX9" fmla="*/ 272048 w 946509"/>
                  <a:gd name="connsiteY9" fmla="*/ 361685 h 946509"/>
                  <a:gd name="connsiteX10" fmla="*/ 306240 w 946509"/>
                  <a:gd name="connsiteY10" fmla="*/ 306350 h 946509"/>
                  <a:gd name="connsiteX11" fmla="*/ 361618 w 946509"/>
                  <a:gd name="connsiteY11" fmla="*/ 272182 h 946509"/>
                  <a:gd name="connsiteX12" fmla="*/ 430253 w 946509"/>
                  <a:gd name="connsiteY12" fmla="*/ 249893 h 946509"/>
                  <a:gd name="connsiteX13" fmla="*/ 443365 w 946509"/>
                  <a:gd name="connsiteY13" fmla="*/ 239993 h 946509"/>
                  <a:gd name="connsiteX14" fmla="*/ 448346 w 946509"/>
                  <a:gd name="connsiteY14" fmla="*/ 224345 h 946509"/>
                  <a:gd name="connsiteX15" fmla="*/ 443365 w 946509"/>
                  <a:gd name="connsiteY15" fmla="*/ 208697 h 946509"/>
                  <a:gd name="connsiteX16" fmla="*/ 430253 w 946509"/>
                  <a:gd name="connsiteY16" fmla="*/ 198797 h 946509"/>
                  <a:gd name="connsiteX17" fmla="*/ 428883 w 946509"/>
                  <a:gd name="connsiteY17" fmla="*/ 198454 h 946509"/>
                  <a:gd name="connsiteX18" fmla="*/ 360245 w 946509"/>
                  <a:gd name="connsiteY18" fmla="*/ 176164 h 946509"/>
                  <a:gd name="connsiteX19" fmla="*/ 304868 w 946509"/>
                  <a:gd name="connsiteY19" fmla="*/ 141997 h 946509"/>
                  <a:gd name="connsiteX20" fmla="*/ 270675 w 946509"/>
                  <a:gd name="connsiteY20" fmla="*/ 86662 h 946509"/>
                  <a:gd name="connsiteX21" fmla="*/ 248368 w 946509"/>
                  <a:gd name="connsiteY21" fmla="*/ 18078 h 946509"/>
                  <a:gd name="connsiteX22" fmla="*/ 238461 w 946509"/>
                  <a:gd name="connsiteY22" fmla="*/ 4977 h 946509"/>
                  <a:gd name="connsiteX23" fmla="*/ 222801 w 946509"/>
                  <a:gd name="connsiteY23" fmla="*/ 0 h 946509"/>
                  <a:gd name="connsiteX24" fmla="*/ 207140 w 946509"/>
                  <a:gd name="connsiteY24" fmla="*/ 4977 h 946509"/>
                  <a:gd name="connsiteX25" fmla="*/ 197234 w 946509"/>
                  <a:gd name="connsiteY25" fmla="*/ 18078 h 946509"/>
                  <a:gd name="connsiteX26" fmla="*/ 174926 w 946509"/>
                  <a:gd name="connsiteY26" fmla="*/ 86662 h 946509"/>
                  <a:gd name="connsiteX27" fmla="*/ 174357 w 946509"/>
                  <a:gd name="connsiteY27" fmla="*/ 88360 h 946509"/>
                  <a:gd name="connsiteX28" fmla="*/ 141329 w 946509"/>
                  <a:gd name="connsiteY28" fmla="*/ 141745 h 946509"/>
                  <a:gd name="connsiteX29" fmla="*/ 86729 w 946509"/>
                  <a:gd name="connsiteY29" fmla="*/ 176164 h 946509"/>
                  <a:gd name="connsiteX30" fmla="*/ 18092 w 946509"/>
                  <a:gd name="connsiteY30" fmla="*/ 198454 h 946509"/>
                  <a:gd name="connsiteX31" fmla="*/ 4981 w 946509"/>
                  <a:gd name="connsiteY31" fmla="*/ 208353 h 946509"/>
                  <a:gd name="connsiteX32" fmla="*/ 0 w 946509"/>
                  <a:gd name="connsiteY32" fmla="*/ 224002 h 946509"/>
                  <a:gd name="connsiteX33" fmla="*/ 4981 w 946509"/>
                  <a:gd name="connsiteY33" fmla="*/ 239651 h 946509"/>
                  <a:gd name="connsiteX34" fmla="*/ 18092 w 946509"/>
                  <a:gd name="connsiteY34" fmla="*/ 249549 h 946509"/>
                  <a:gd name="connsiteX35" fmla="*/ 86729 w 946509"/>
                  <a:gd name="connsiteY35" fmla="*/ 271839 h 946509"/>
                  <a:gd name="connsiteX36" fmla="*/ 142170 w 946509"/>
                  <a:gd name="connsiteY36" fmla="*/ 306155 h 946509"/>
                  <a:gd name="connsiteX37" fmla="*/ 896688 w 946509"/>
                  <a:gd name="connsiteY37" fmla="*/ 249082 h 946509"/>
                  <a:gd name="connsiteX38" fmla="*/ 946500 w 946509"/>
                  <a:gd name="connsiteY38" fmla="*/ 298898 h 946509"/>
                  <a:gd name="connsiteX39" fmla="*/ 946500 w 946509"/>
                  <a:gd name="connsiteY39" fmla="*/ 547979 h 946509"/>
                  <a:gd name="connsiteX40" fmla="*/ 896688 w 946509"/>
                  <a:gd name="connsiteY40" fmla="*/ 597796 h 946509"/>
                  <a:gd name="connsiteX41" fmla="*/ 846872 w 946509"/>
                  <a:gd name="connsiteY41" fmla="*/ 547979 h 946509"/>
                  <a:gd name="connsiteX42" fmla="*/ 846872 w 946509"/>
                  <a:gd name="connsiteY42" fmla="*/ 419165 h 946509"/>
                  <a:gd name="connsiteX43" fmla="*/ 558291 w 946509"/>
                  <a:gd name="connsiteY43" fmla="*/ 707745 h 946509"/>
                  <a:gd name="connsiteX44" fmla="*/ 523066 w 946509"/>
                  <a:gd name="connsiteY44" fmla="*/ 722336 h 946509"/>
                  <a:gd name="connsiteX45" fmla="*/ 487841 w 946509"/>
                  <a:gd name="connsiteY45" fmla="*/ 707745 h 946509"/>
                  <a:gd name="connsiteX46" fmla="*/ 398524 w 946509"/>
                  <a:gd name="connsiteY46" fmla="*/ 618429 h 946509"/>
                  <a:gd name="connsiteX47" fmla="*/ 134852 w 946509"/>
                  <a:gd name="connsiteY47" fmla="*/ 882102 h 946509"/>
                  <a:gd name="connsiteX48" fmla="*/ 64401 w 946509"/>
                  <a:gd name="connsiteY48" fmla="*/ 882102 h 946509"/>
                  <a:gd name="connsiteX49" fmla="*/ 64401 w 946509"/>
                  <a:gd name="connsiteY49" fmla="*/ 811652 h 946509"/>
                  <a:gd name="connsiteX50" fmla="*/ 363299 w 946509"/>
                  <a:gd name="connsiteY50" fmla="*/ 512754 h 946509"/>
                  <a:gd name="connsiteX51" fmla="*/ 398524 w 946509"/>
                  <a:gd name="connsiteY51" fmla="*/ 498163 h 946509"/>
                  <a:gd name="connsiteX52" fmla="*/ 433750 w 946509"/>
                  <a:gd name="connsiteY52" fmla="*/ 512754 h 946509"/>
                  <a:gd name="connsiteX53" fmla="*/ 523066 w 946509"/>
                  <a:gd name="connsiteY53" fmla="*/ 602070 h 946509"/>
                  <a:gd name="connsiteX54" fmla="*/ 776422 w 946509"/>
                  <a:gd name="connsiteY54" fmla="*/ 348715 h 946509"/>
                  <a:gd name="connsiteX55" fmla="*/ 647607 w 946509"/>
                  <a:gd name="connsiteY55" fmla="*/ 348714 h 946509"/>
                  <a:gd name="connsiteX56" fmla="*/ 597791 w 946509"/>
                  <a:gd name="connsiteY56" fmla="*/ 298897 h 946509"/>
                  <a:gd name="connsiteX57" fmla="*/ 647607 w 946509"/>
                  <a:gd name="connsiteY57" fmla="*/ 249082 h 946509"/>
                  <a:gd name="connsiteX58" fmla="*/ 896688 w 946509"/>
                  <a:gd name="connsiteY58" fmla="*/ 249082 h 946509"/>
                  <a:gd name="connsiteX59" fmla="*/ 897565 w 946509"/>
                  <a:gd name="connsiteY59" fmla="*/ 795297 h 946509"/>
                  <a:gd name="connsiteX60" fmla="*/ 935691 w 946509"/>
                  <a:gd name="connsiteY60" fmla="*/ 807681 h 946509"/>
                  <a:gd name="connsiteX61" fmla="*/ 936458 w 946509"/>
                  <a:gd name="connsiteY61" fmla="*/ 807870 h 946509"/>
                  <a:gd name="connsiteX62" fmla="*/ 943746 w 946509"/>
                  <a:gd name="connsiteY62" fmla="*/ 813371 h 946509"/>
                  <a:gd name="connsiteX63" fmla="*/ 946509 w 946509"/>
                  <a:gd name="connsiteY63" fmla="*/ 822063 h 946509"/>
                  <a:gd name="connsiteX64" fmla="*/ 943746 w 946509"/>
                  <a:gd name="connsiteY64" fmla="*/ 830756 h 946509"/>
                  <a:gd name="connsiteX65" fmla="*/ 936458 w 946509"/>
                  <a:gd name="connsiteY65" fmla="*/ 836256 h 946509"/>
                  <a:gd name="connsiteX66" fmla="*/ 898327 w 946509"/>
                  <a:gd name="connsiteY66" fmla="*/ 848640 h 946509"/>
                  <a:gd name="connsiteX67" fmla="*/ 867560 w 946509"/>
                  <a:gd name="connsiteY67" fmla="*/ 867621 h 946509"/>
                  <a:gd name="connsiteX68" fmla="*/ 848566 w 946509"/>
                  <a:gd name="connsiteY68" fmla="*/ 898362 h 946509"/>
                  <a:gd name="connsiteX69" fmla="*/ 836171 w 946509"/>
                  <a:gd name="connsiteY69" fmla="*/ 936467 h 946509"/>
                  <a:gd name="connsiteX70" fmla="*/ 830667 w 946509"/>
                  <a:gd name="connsiteY70" fmla="*/ 943745 h 946509"/>
                  <a:gd name="connsiteX71" fmla="*/ 821969 w 946509"/>
                  <a:gd name="connsiteY71" fmla="*/ 946509 h 946509"/>
                  <a:gd name="connsiteX72" fmla="*/ 813271 w 946509"/>
                  <a:gd name="connsiteY72" fmla="*/ 943745 h 946509"/>
                  <a:gd name="connsiteX73" fmla="*/ 807766 w 946509"/>
                  <a:gd name="connsiteY73" fmla="*/ 936467 h 946509"/>
                  <a:gd name="connsiteX74" fmla="*/ 795372 w 946509"/>
                  <a:gd name="connsiteY74" fmla="*/ 898362 h 946509"/>
                  <a:gd name="connsiteX75" fmla="*/ 776412 w 946509"/>
                  <a:gd name="connsiteY75" fmla="*/ 867516 h 946509"/>
                  <a:gd name="connsiteX76" fmla="*/ 745610 w 946509"/>
                  <a:gd name="connsiteY76" fmla="*/ 848451 h 946509"/>
                  <a:gd name="connsiteX77" fmla="*/ 707481 w 946509"/>
                  <a:gd name="connsiteY77" fmla="*/ 836067 h 946509"/>
                  <a:gd name="connsiteX78" fmla="*/ 700193 w 946509"/>
                  <a:gd name="connsiteY78" fmla="*/ 830567 h 946509"/>
                  <a:gd name="connsiteX79" fmla="*/ 697428 w 946509"/>
                  <a:gd name="connsiteY79" fmla="*/ 821874 h 946509"/>
                  <a:gd name="connsiteX80" fmla="*/ 700193 w 946509"/>
                  <a:gd name="connsiteY80" fmla="*/ 813181 h 946509"/>
                  <a:gd name="connsiteX81" fmla="*/ 707481 w 946509"/>
                  <a:gd name="connsiteY81" fmla="*/ 807681 h 946509"/>
                  <a:gd name="connsiteX82" fmla="*/ 745610 w 946509"/>
                  <a:gd name="connsiteY82" fmla="*/ 795297 h 946509"/>
                  <a:gd name="connsiteX83" fmla="*/ 775944 w 946509"/>
                  <a:gd name="connsiteY83" fmla="*/ 776178 h 946509"/>
                  <a:gd name="connsiteX84" fmla="*/ 794610 w 946509"/>
                  <a:gd name="connsiteY84" fmla="*/ 745575 h 946509"/>
                  <a:gd name="connsiteX85" fmla="*/ 807004 w 946509"/>
                  <a:gd name="connsiteY85" fmla="*/ 707471 h 946509"/>
                  <a:gd name="connsiteX86" fmla="*/ 812504 w 946509"/>
                  <a:gd name="connsiteY86" fmla="*/ 700193 h 946509"/>
                  <a:gd name="connsiteX87" fmla="*/ 821207 w 946509"/>
                  <a:gd name="connsiteY87" fmla="*/ 697428 h 946509"/>
                  <a:gd name="connsiteX88" fmla="*/ 829904 w 946509"/>
                  <a:gd name="connsiteY88" fmla="*/ 700193 h 946509"/>
                  <a:gd name="connsiteX89" fmla="*/ 835409 w 946509"/>
                  <a:gd name="connsiteY89" fmla="*/ 707471 h 946509"/>
                  <a:gd name="connsiteX90" fmla="*/ 847804 w 946509"/>
                  <a:gd name="connsiteY90" fmla="*/ 745575 h 946509"/>
                  <a:gd name="connsiteX91" fmla="*/ 866798 w 946509"/>
                  <a:gd name="connsiteY91" fmla="*/ 776317 h 946509"/>
                  <a:gd name="connsiteX92" fmla="*/ 897565 w 946509"/>
                  <a:gd name="connsiteY92" fmla="*/ 795297 h 94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946509" h="946509">
                    <a:moveTo>
                      <a:pt x="142170" y="306155"/>
                    </a:moveTo>
                    <a:cubicBezTo>
                      <a:pt x="146346" y="310345"/>
                      <a:pt x="150245" y="314783"/>
                      <a:pt x="153847" y="319436"/>
                    </a:cubicBezTo>
                    <a:cubicBezTo>
                      <a:pt x="163653" y="332107"/>
                      <a:pt x="171260" y="346388"/>
                      <a:pt x="176300" y="361685"/>
                    </a:cubicBezTo>
                    <a:lnTo>
                      <a:pt x="198606" y="430268"/>
                    </a:lnTo>
                    <a:cubicBezTo>
                      <a:pt x="200473" y="435553"/>
                      <a:pt x="203934" y="440132"/>
                      <a:pt x="208513" y="443370"/>
                    </a:cubicBezTo>
                    <a:cubicBezTo>
                      <a:pt x="213092" y="446608"/>
                      <a:pt x="218563" y="448346"/>
                      <a:pt x="224173" y="448346"/>
                    </a:cubicBezTo>
                    <a:cubicBezTo>
                      <a:pt x="229783" y="448346"/>
                      <a:pt x="235254" y="446608"/>
                      <a:pt x="239833" y="443370"/>
                    </a:cubicBezTo>
                    <a:cubicBezTo>
                      <a:pt x="243919" y="440481"/>
                      <a:pt x="247115" y="436525"/>
                      <a:pt x="249082" y="431952"/>
                    </a:cubicBezTo>
                    <a:cubicBezTo>
                      <a:pt x="249319" y="431399"/>
                      <a:pt x="249540" y="430841"/>
                      <a:pt x="249740" y="430268"/>
                    </a:cubicBezTo>
                    <a:lnTo>
                      <a:pt x="272048" y="361685"/>
                    </a:lnTo>
                    <a:cubicBezTo>
                      <a:pt x="278984" y="340833"/>
                      <a:pt x="290692" y="321886"/>
                      <a:pt x="306240" y="306350"/>
                    </a:cubicBezTo>
                    <a:cubicBezTo>
                      <a:pt x="321790" y="290812"/>
                      <a:pt x="340751" y="279113"/>
                      <a:pt x="361618" y="272182"/>
                    </a:cubicBezTo>
                    <a:lnTo>
                      <a:pt x="430253" y="249893"/>
                    </a:lnTo>
                    <a:cubicBezTo>
                      <a:pt x="435544" y="248027"/>
                      <a:pt x="440127" y="244570"/>
                      <a:pt x="443365" y="239993"/>
                    </a:cubicBezTo>
                    <a:cubicBezTo>
                      <a:pt x="446608" y="235418"/>
                      <a:pt x="448346" y="229950"/>
                      <a:pt x="448346" y="224345"/>
                    </a:cubicBezTo>
                    <a:cubicBezTo>
                      <a:pt x="448346" y="218739"/>
                      <a:pt x="446608" y="213272"/>
                      <a:pt x="443365" y="208697"/>
                    </a:cubicBezTo>
                    <a:cubicBezTo>
                      <a:pt x="440127" y="204120"/>
                      <a:pt x="435544" y="200662"/>
                      <a:pt x="430253" y="198797"/>
                    </a:cubicBezTo>
                    <a:lnTo>
                      <a:pt x="428883" y="198454"/>
                    </a:lnTo>
                    <a:lnTo>
                      <a:pt x="360245" y="176164"/>
                    </a:lnTo>
                    <a:cubicBezTo>
                      <a:pt x="339379" y="169233"/>
                      <a:pt x="320417" y="157534"/>
                      <a:pt x="304868" y="141997"/>
                    </a:cubicBezTo>
                    <a:cubicBezTo>
                      <a:pt x="289319" y="126460"/>
                      <a:pt x="277611" y="107513"/>
                      <a:pt x="270675" y="86662"/>
                    </a:cubicBezTo>
                    <a:lnTo>
                      <a:pt x="248368" y="18078"/>
                    </a:lnTo>
                    <a:cubicBezTo>
                      <a:pt x="246501" y="12792"/>
                      <a:pt x="243040" y="8215"/>
                      <a:pt x="238461" y="4977"/>
                    </a:cubicBezTo>
                    <a:cubicBezTo>
                      <a:pt x="233882" y="1739"/>
                      <a:pt x="228410" y="0"/>
                      <a:pt x="222801" y="0"/>
                    </a:cubicBezTo>
                    <a:cubicBezTo>
                      <a:pt x="217191" y="0"/>
                      <a:pt x="211719" y="1739"/>
                      <a:pt x="207140" y="4977"/>
                    </a:cubicBezTo>
                    <a:cubicBezTo>
                      <a:pt x="202561" y="8215"/>
                      <a:pt x="199100" y="12792"/>
                      <a:pt x="197234" y="18078"/>
                    </a:cubicBezTo>
                    <a:lnTo>
                      <a:pt x="174926" y="86662"/>
                    </a:lnTo>
                    <a:lnTo>
                      <a:pt x="174357" y="88360"/>
                    </a:lnTo>
                    <a:cubicBezTo>
                      <a:pt x="167495" y="108398"/>
                      <a:pt x="156210" y="126645"/>
                      <a:pt x="141329" y="141745"/>
                    </a:cubicBezTo>
                    <a:cubicBezTo>
                      <a:pt x="126029" y="157273"/>
                      <a:pt x="107341" y="169052"/>
                      <a:pt x="86729" y="176164"/>
                    </a:cubicBezTo>
                    <a:lnTo>
                      <a:pt x="18092" y="198454"/>
                    </a:lnTo>
                    <a:cubicBezTo>
                      <a:pt x="12802" y="200319"/>
                      <a:pt x="8221" y="203778"/>
                      <a:pt x="4981" y="208353"/>
                    </a:cubicBezTo>
                    <a:cubicBezTo>
                      <a:pt x="1740" y="212930"/>
                      <a:pt x="0" y="218397"/>
                      <a:pt x="0" y="224002"/>
                    </a:cubicBezTo>
                    <a:cubicBezTo>
                      <a:pt x="0" y="229607"/>
                      <a:pt x="1740" y="235074"/>
                      <a:pt x="4981" y="239651"/>
                    </a:cubicBezTo>
                    <a:cubicBezTo>
                      <a:pt x="8221" y="244226"/>
                      <a:pt x="12802" y="247684"/>
                      <a:pt x="18092" y="249549"/>
                    </a:cubicBezTo>
                    <a:lnTo>
                      <a:pt x="86729" y="271839"/>
                    </a:lnTo>
                    <a:cubicBezTo>
                      <a:pt x="107632" y="278805"/>
                      <a:pt x="126617" y="290556"/>
                      <a:pt x="142170" y="306155"/>
                    </a:cubicBezTo>
                    <a:close/>
                    <a:moveTo>
                      <a:pt x="896688" y="249082"/>
                    </a:moveTo>
                    <a:cubicBezTo>
                      <a:pt x="924200" y="249082"/>
                      <a:pt x="946500" y="271386"/>
                      <a:pt x="946500" y="298898"/>
                    </a:cubicBezTo>
                    <a:lnTo>
                      <a:pt x="946500" y="547979"/>
                    </a:lnTo>
                    <a:cubicBezTo>
                      <a:pt x="946500" y="575493"/>
                      <a:pt x="924200" y="597796"/>
                      <a:pt x="896688" y="597796"/>
                    </a:cubicBezTo>
                    <a:cubicBezTo>
                      <a:pt x="869175" y="597796"/>
                      <a:pt x="846872" y="575493"/>
                      <a:pt x="846872" y="547979"/>
                    </a:cubicBezTo>
                    <a:lnTo>
                      <a:pt x="846872" y="419165"/>
                    </a:lnTo>
                    <a:lnTo>
                      <a:pt x="558291" y="707745"/>
                    </a:lnTo>
                    <a:cubicBezTo>
                      <a:pt x="548945" y="717086"/>
                      <a:pt x="536277" y="722336"/>
                      <a:pt x="523066" y="722336"/>
                    </a:cubicBezTo>
                    <a:cubicBezTo>
                      <a:pt x="509854" y="722336"/>
                      <a:pt x="497182" y="717086"/>
                      <a:pt x="487841" y="707745"/>
                    </a:cubicBezTo>
                    <a:lnTo>
                      <a:pt x="398524" y="618429"/>
                    </a:lnTo>
                    <a:lnTo>
                      <a:pt x="134852" y="882102"/>
                    </a:lnTo>
                    <a:cubicBezTo>
                      <a:pt x="115397" y="901555"/>
                      <a:pt x="83856" y="901555"/>
                      <a:pt x="64401" y="882102"/>
                    </a:cubicBezTo>
                    <a:cubicBezTo>
                      <a:pt x="44947" y="862649"/>
                      <a:pt x="44947" y="831105"/>
                      <a:pt x="64401" y="811652"/>
                    </a:cubicBezTo>
                    <a:lnTo>
                      <a:pt x="363299" y="512754"/>
                    </a:lnTo>
                    <a:cubicBezTo>
                      <a:pt x="372642" y="503409"/>
                      <a:pt x="385312" y="498163"/>
                      <a:pt x="398524" y="498163"/>
                    </a:cubicBezTo>
                    <a:cubicBezTo>
                      <a:pt x="411736" y="498163"/>
                      <a:pt x="424410" y="503409"/>
                      <a:pt x="433750" y="512754"/>
                    </a:cubicBezTo>
                    <a:lnTo>
                      <a:pt x="523066" y="602070"/>
                    </a:lnTo>
                    <a:lnTo>
                      <a:pt x="776422" y="348715"/>
                    </a:lnTo>
                    <a:lnTo>
                      <a:pt x="647607" y="348714"/>
                    </a:lnTo>
                    <a:cubicBezTo>
                      <a:pt x="620093" y="348714"/>
                      <a:pt x="597791" y="326410"/>
                      <a:pt x="597791" y="298897"/>
                    </a:cubicBezTo>
                    <a:cubicBezTo>
                      <a:pt x="597791" y="271385"/>
                      <a:pt x="620093" y="249082"/>
                      <a:pt x="647607" y="249082"/>
                    </a:cubicBezTo>
                    <a:lnTo>
                      <a:pt x="896688" y="249082"/>
                    </a:lnTo>
                    <a:close/>
                    <a:moveTo>
                      <a:pt x="897565" y="795297"/>
                    </a:moveTo>
                    <a:lnTo>
                      <a:pt x="935691" y="807681"/>
                    </a:lnTo>
                    <a:lnTo>
                      <a:pt x="936458" y="807870"/>
                    </a:lnTo>
                    <a:cubicBezTo>
                      <a:pt x="939392" y="808907"/>
                      <a:pt x="941938" y="810830"/>
                      <a:pt x="943746" y="813371"/>
                    </a:cubicBezTo>
                    <a:cubicBezTo>
                      <a:pt x="945544" y="815911"/>
                      <a:pt x="946509" y="818950"/>
                      <a:pt x="946509" y="822063"/>
                    </a:cubicBezTo>
                    <a:cubicBezTo>
                      <a:pt x="946509" y="825177"/>
                      <a:pt x="945544" y="828216"/>
                      <a:pt x="943746" y="830756"/>
                    </a:cubicBezTo>
                    <a:cubicBezTo>
                      <a:pt x="941938" y="833302"/>
                      <a:pt x="939392" y="835220"/>
                      <a:pt x="936458" y="836256"/>
                    </a:cubicBezTo>
                    <a:lnTo>
                      <a:pt x="898327" y="848640"/>
                    </a:lnTo>
                    <a:cubicBezTo>
                      <a:pt x="886735" y="852491"/>
                      <a:pt x="876199" y="858992"/>
                      <a:pt x="867560" y="867621"/>
                    </a:cubicBezTo>
                    <a:cubicBezTo>
                      <a:pt x="858922" y="876254"/>
                      <a:pt x="852422" y="886780"/>
                      <a:pt x="848566" y="898362"/>
                    </a:cubicBezTo>
                    <a:lnTo>
                      <a:pt x="836171" y="936467"/>
                    </a:lnTo>
                    <a:cubicBezTo>
                      <a:pt x="835136" y="939401"/>
                      <a:pt x="833212" y="941946"/>
                      <a:pt x="830667" y="943745"/>
                    </a:cubicBezTo>
                    <a:cubicBezTo>
                      <a:pt x="828126" y="945543"/>
                      <a:pt x="825087" y="946509"/>
                      <a:pt x="821969" y="946509"/>
                    </a:cubicBezTo>
                    <a:cubicBezTo>
                      <a:pt x="818850" y="946509"/>
                      <a:pt x="815812" y="945543"/>
                      <a:pt x="813271" y="943745"/>
                    </a:cubicBezTo>
                    <a:cubicBezTo>
                      <a:pt x="810725" y="941946"/>
                      <a:pt x="808802" y="939401"/>
                      <a:pt x="807766" y="936467"/>
                    </a:cubicBezTo>
                    <a:lnTo>
                      <a:pt x="795372" y="898362"/>
                    </a:lnTo>
                    <a:cubicBezTo>
                      <a:pt x="791546" y="886745"/>
                      <a:pt x="785050" y="876179"/>
                      <a:pt x="776412" y="867516"/>
                    </a:cubicBezTo>
                    <a:cubicBezTo>
                      <a:pt x="767769" y="858848"/>
                      <a:pt x="757223" y="852322"/>
                      <a:pt x="745610" y="848451"/>
                    </a:cubicBezTo>
                    <a:lnTo>
                      <a:pt x="707481" y="836067"/>
                    </a:lnTo>
                    <a:cubicBezTo>
                      <a:pt x="704542" y="835031"/>
                      <a:pt x="701996" y="833107"/>
                      <a:pt x="700193" y="830567"/>
                    </a:cubicBezTo>
                    <a:cubicBezTo>
                      <a:pt x="698394" y="828026"/>
                      <a:pt x="697428" y="824988"/>
                      <a:pt x="697428" y="821874"/>
                    </a:cubicBezTo>
                    <a:cubicBezTo>
                      <a:pt x="697428" y="818761"/>
                      <a:pt x="698394" y="815722"/>
                      <a:pt x="700193" y="813181"/>
                    </a:cubicBezTo>
                    <a:cubicBezTo>
                      <a:pt x="701996" y="810635"/>
                      <a:pt x="704542" y="808718"/>
                      <a:pt x="707481" y="807681"/>
                    </a:cubicBezTo>
                    <a:lnTo>
                      <a:pt x="745610" y="795297"/>
                    </a:lnTo>
                    <a:cubicBezTo>
                      <a:pt x="757063" y="791346"/>
                      <a:pt x="767445" y="784801"/>
                      <a:pt x="775944" y="776178"/>
                    </a:cubicBezTo>
                    <a:cubicBezTo>
                      <a:pt x="784442" y="767549"/>
                      <a:pt x="790833" y="757078"/>
                      <a:pt x="794610" y="745575"/>
                    </a:cubicBezTo>
                    <a:lnTo>
                      <a:pt x="807004" y="707471"/>
                    </a:lnTo>
                    <a:cubicBezTo>
                      <a:pt x="808040" y="704537"/>
                      <a:pt x="809963" y="701991"/>
                      <a:pt x="812504" y="700193"/>
                    </a:cubicBezTo>
                    <a:cubicBezTo>
                      <a:pt x="815049" y="698394"/>
                      <a:pt x="818088" y="697428"/>
                      <a:pt x="821207" y="697428"/>
                    </a:cubicBezTo>
                    <a:cubicBezTo>
                      <a:pt x="824325" y="697428"/>
                      <a:pt x="827364" y="698394"/>
                      <a:pt x="829904" y="700193"/>
                    </a:cubicBezTo>
                    <a:cubicBezTo>
                      <a:pt x="832450" y="701991"/>
                      <a:pt x="834373" y="704537"/>
                      <a:pt x="835409" y="707471"/>
                    </a:cubicBezTo>
                    <a:lnTo>
                      <a:pt x="847804" y="745575"/>
                    </a:lnTo>
                    <a:cubicBezTo>
                      <a:pt x="851654" y="757157"/>
                      <a:pt x="858160" y="767684"/>
                      <a:pt x="866798" y="776317"/>
                    </a:cubicBezTo>
                    <a:cubicBezTo>
                      <a:pt x="875437" y="784945"/>
                      <a:pt x="885973" y="791447"/>
                      <a:pt x="897565" y="795297"/>
                    </a:cubicBezTo>
                    <a:close/>
                  </a:path>
                </a:pathLst>
              </a:custGeom>
              <a:gradFill>
                <a:gsLst>
                  <a:gs pos="0">
                    <a:srgbClr val="C03BC4"/>
                  </a:gs>
                  <a:gs pos="60000">
                    <a:srgbClr val="8661C5"/>
                  </a:gs>
                  <a:gs pos="100000">
                    <a:srgbClr val="0078D4"/>
                  </a:gs>
                </a:gsLst>
                <a:path path="circle">
                  <a:fillToRect l="100000" t="100000"/>
                </a:path>
              </a:gradFill>
              <a:ln w="95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grpSp>
        <p:pic>
          <p:nvPicPr>
            <p:cNvPr id="35" name="Graphic 34" descr="Bank with solid fill">
              <a:extLst>
                <a:ext uri="{FF2B5EF4-FFF2-40B4-BE49-F238E27FC236}">
                  <a16:creationId xmlns:a16="http://schemas.microsoft.com/office/drawing/2014/main" id="{1FCCC2AA-21E9-105B-808B-7038DA2BB9D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79741" y="1668613"/>
              <a:ext cx="457200" cy="457200"/>
            </a:xfrm>
            <a:prstGeom prst="rect">
              <a:avLst/>
            </a:prstGeom>
          </p:spPr>
        </p:pic>
        <p:sp>
          <p:nvSpPr>
            <p:cNvPr id="46" name="TextBox 45">
              <a:extLst>
                <a:ext uri="{FF2B5EF4-FFF2-40B4-BE49-F238E27FC236}">
                  <a16:creationId xmlns:a16="http://schemas.microsoft.com/office/drawing/2014/main" id="{2C185DC3-CF83-D8C0-E933-DEBCE4F30CE7}"/>
                </a:ext>
              </a:extLst>
            </p:cNvPr>
            <p:cNvSpPr txBox="1"/>
            <p:nvPr/>
          </p:nvSpPr>
          <p:spPr>
            <a:xfrm>
              <a:off x="4456233" y="4383608"/>
              <a:ext cx="6929522" cy="1408078"/>
            </a:xfrm>
            <a:prstGeom prst="rect">
              <a:avLst/>
            </a:prstGeom>
            <a:noFill/>
          </p:spPr>
          <p:txBody>
            <a:bodyPr wrap="square" lIns="0" tIns="0" rIns="0" bIns="0" numCol="2">
              <a:spAutoFit/>
            </a:bodyPr>
            <a:lstStyle/>
            <a:p>
              <a:pPr marL="342900" indent="-342900" fontAlgn="t">
                <a:spcBef>
                  <a:spcPts val="1200"/>
                </a:spcBef>
                <a:buFont typeface="Arial" panose="020B0604020202020204" pitchFamily="34" charset="0"/>
                <a:buChar char="•"/>
              </a:pPr>
              <a:r>
                <a:rPr lang="en-US" sz="1600"/>
                <a:t>Provide customers with 24/7</a:t>
              </a:r>
              <a:br>
                <a:rPr lang="en-US" sz="1600"/>
              </a:br>
              <a:r>
                <a:rPr lang="en-US" sz="1600"/>
                <a:t>self-service support </a:t>
              </a:r>
            </a:p>
            <a:p>
              <a:pPr marL="342900" indent="-342900" fontAlgn="t">
                <a:spcBef>
                  <a:spcPts val="1200"/>
                </a:spcBef>
                <a:buFont typeface="Arial" panose="020B0604020202020204" pitchFamily="34" charset="0"/>
                <a:buChar char="•"/>
              </a:pPr>
              <a:r>
                <a:rPr lang="en-US" sz="1600" kern="100">
                  <a:ea typeface="Aptos" panose="020B0004020202020204" pitchFamily="34" charset="0"/>
                  <a:cs typeface="Times New Roman"/>
                </a:rPr>
                <a:t>Meet customers where they already are</a:t>
              </a:r>
            </a:p>
            <a:p>
              <a:pPr marL="342900" indent="-342900" fontAlgn="t">
                <a:spcBef>
                  <a:spcPts val="1200"/>
                </a:spcBef>
                <a:buFont typeface="Arial" panose="020B0604020202020204" pitchFamily="34" charset="0"/>
                <a:buChar char="•"/>
              </a:pPr>
              <a:r>
                <a:rPr lang="en-US" sz="1600" kern="100">
                  <a:ea typeface="Aptos" panose="020B0004020202020204" pitchFamily="34" charset="0"/>
                  <a:cs typeface="Times New Roman"/>
                </a:rPr>
                <a:t>Reduce call center volume &amp; costs</a:t>
              </a:r>
            </a:p>
            <a:p>
              <a:pPr marL="342900" indent="-342900" fontAlgn="t">
                <a:spcBef>
                  <a:spcPts val="1200"/>
                </a:spcBef>
                <a:buFont typeface="Arial" panose="020B0604020202020204" pitchFamily="34" charset="0"/>
                <a:buChar char="•"/>
              </a:pPr>
              <a:r>
                <a:rPr lang="en-US" sz="1600" kern="100">
                  <a:ea typeface="Aptos" panose="020B0004020202020204" pitchFamily="34" charset="0"/>
                  <a:cs typeface="Times New Roman"/>
                </a:rPr>
                <a:t>Improve customer experience &amp; brand loyalty</a:t>
              </a:r>
              <a:endParaRPr lang="en-US" sz="1600"/>
            </a:p>
            <a:p>
              <a:pPr marL="217488" indent="-217488">
                <a:spcBef>
                  <a:spcPts val="1200"/>
                </a:spcBef>
                <a:spcAft>
                  <a:spcPts val="900"/>
                </a:spcAft>
                <a:buSzPct val="100000"/>
                <a:buFont typeface="Arial" panose="020B0604020202020204" pitchFamily="34" charset="0"/>
                <a:buChar char="•"/>
                <a:tabLst>
                  <a:tab pos="457200" algn="l"/>
                </a:tabLst>
                <a:defRPr/>
              </a:pPr>
              <a:endParaRPr lang="en-US" sz="1600" kern="100">
                <a:latin typeface="Segoe Sans Display" pitchFamily="2" charset="0"/>
                <a:ea typeface="Aptos" panose="020B0004020202020204" pitchFamily="34" charset="0"/>
                <a:cs typeface="Segoe Sans Display" pitchFamily="2" charset="0"/>
              </a:endParaRPr>
            </a:p>
          </p:txBody>
        </p:sp>
        <p:cxnSp>
          <p:nvCxnSpPr>
            <p:cNvPr id="48" name="Straight Connector 47">
              <a:extLst>
                <a:ext uri="{FF2B5EF4-FFF2-40B4-BE49-F238E27FC236}">
                  <a16:creationId xmlns:a16="http://schemas.microsoft.com/office/drawing/2014/main" id="{C06D6B30-65A7-D01F-BB0B-BC599FEB224F}"/>
                </a:ext>
              </a:extLst>
            </p:cNvPr>
            <p:cNvCxnSpPr/>
            <p:nvPr/>
          </p:nvCxnSpPr>
          <p:spPr>
            <a:xfrm>
              <a:off x="977122" y="3527011"/>
              <a:ext cx="1914861" cy="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791757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23334-317F-8998-933A-ADC44AD226F4}"/>
              </a:ext>
            </a:extLst>
          </p:cNvPr>
          <p:cNvSpPr>
            <a:spLocks noGrp="1"/>
          </p:cNvSpPr>
          <p:nvPr>
            <p:ph type="title"/>
          </p:nvPr>
        </p:nvSpPr>
        <p:spPr>
          <a:xfrm>
            <a:off x="588264" y="2875002"/>
            <a:ext cx="5507736" cy="1107996"/>
          </a:xfrm>
        </p:spPr>
        <p:txBody>
          <a:bodyPr/>
          <a:lstStyle/>
          <a:p>
            <a:r>
              <a:rPr lang="en-US"/>
              <a:t>Let’s see this in action</a:t>
            </a:r>
          </a:p>
        </p:txBody>
      </p:sp>
    </p:spTree>
    <p:extLst>
      <p:ext uri="{BB962C8B-B14F-4D97-AF65-F5344CB8AC3E}">
        <p14:creationId xmlns:p14="http://schemas.microsoft.com/office/powerpoint/2010/main" val="384612134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portedSegment.781769241.179681">
            <a:hlinkClick r:id="" action="ppaction://media"/>
            <a:extLst>
              <a:ext uri="{FF2B5EF4-FFF2-40B4-BE49-F238E27FC236}">
                <a16:creationId xmlns:a16="http://schemas.microsoft.com/office/drawing/2014/main" id="{45941ADC-6ACB-6E11-9DCC-3854182F46F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67187" y="0"/>
            <a:ext cx="3857625" cy="6858000"/>
          </a:xfrm>
          <a:prstGeom prst="rect">
            <a:avLst/>
          </a:prstGeom>
        </p:spPr>
      </p:pic>
    </p:spTree>
    <p:extLst>
      <p:ext uri="{BB962C8B-B14F-4D97-AF65-F5344CB8AC3E}">
        <p14:creationId xmlns:p14="http://schemas.microsoft.com/office/powerpoint/2010/main" val="3317926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6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MS Ignite 16:9 Template Dark">
  <a:themeElements>
    <a:clrScheme name="Custom 16">
      <a:dk1>
        <a:srgbClr val="091F2C"/>
      </a:dk1>
      <a:lt1>
        <a:srgbClr val="FFFFFF"/>
      </a:lt1>
      <a:dk2>
        <a:srgbClr val="2A446F"/>
      </a:dk2>
      <a:lt2>
        <a:srgbClr val="E8E6DF"/>
      </a:lt2>
      <a:accent1>
        <a:srgbClr val="8661C5"/>
      </a:accent1>
      <a:accent2>
        <a:srgbClr val="8DE971"/>
      </a:accent2>
      <a:accent3>
        <a:srgbClr val="0078D4"/>
      </a:accent3>
      <a:accent4>
        <a:srgbClr val="D7D2CB"/>
      </a:accent4>
      <a:accent5>
        <a:srgbClr val="FFE399"/>
      </a:accent5>
      <a:accent6>
        <a:srgbClr val="D2D2D2"/>
      </a:accent6>
      <a:hlink>
        <a:srgbClr val="D59ED7"/>
      </a:hlink>
      <a:folHlink>
        <a:srgbClr val="D59ED7"/>
      </a:folHlink>
    </a:clrScheme>
    <a:fontScheme name="Custom 3">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8A17B14A-69D5-4F26-BC7B-8547BA50C1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5b27bcf2-d2a5-4921-b0b8-d8444e972c96">
      <Terms xmlns="http://schemas.microsoft.com/office/infopath/2007/PartnerControls"/>
    </lcf76f155ced4ddcb4097134ff3c332f>
    <TaxCatchAll xmlns="9ec632a0-1bd0-4125-8c6d-d2b199a1beac" xsi:nil="true"/>
    <Notes xmlns="5b27bcf2-d2a5-4921-b0b8-d8444e972c96" xsi:nil="true"/>
    <Status xmlns="5b27bcf2-d2a5-4921-b0b8-d8444e972c96" xsi:nil="true"/>
    <Category xmlns="5b27bcf2-d2a5-4921-b0b8-d8444e972c96" xsi:nil="true"/>
    <Recentasof xmlns="5b27bcf2-d2a5-4921-b0b8-d8444e972c96" xsi:nil="true"/>
    <About xmlns="5b27bcf2-d2a5-4921-b0b8-d8444e972c9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6218A59F3A1524FAB2A29160B556249" ma:contentTypeVersion="22" ma:contentTypeDescription="Create a new document." ma:contentTypeScope="" ma:versionID="874b34f8b68b9e11f23a837bdc432996">
  <xsd:schema xmlns:xsd="http://www.w3.org/2001/XMLSchema" xmlns:xs="http://www.w3.org/2001/XMLSchema" xmlns:p="http://schemas.microsoft.com/office/2006/metadata/properties" xmlns:ns1="http://schemas.microsoft.com/sharepoint/v3" xmlns:ns2="5b27bcf2-d2a5-4921-b0b8-d8444e972c96" xmlns:ns3="9ec632a0-1bd0-4125-8c6d-d2b199a1beac" targetNamespace="http://schemas.microsoft.com/office/2006/metadata/properties" ma:root="true" ma:fieldsID="f5558f49d945e6eb7c78747c4a32b193" ns1:_="" ns2:_="" ns3:_="">
    <xsd:import namespace="http://schemas.microsoft.com/sharepoint/v3"/>
    <xsd:import namespace="5b27bcf2-d2a5-4921-b0b8-d8444e972c96"/>
    <xsd:import namespace="9ec632a0-1bd0-4125-8c6d-d2b199a1beac"/>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Status" minOccurs="0"/>
                <xsd:element ref="ns2:Category" minOccurs="0"/>
                <xsd:element ref="ns2:Recentasof"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element ref="ns2:About" minOccurs="0"/>
                <xsd:element ref="ns2:No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Unified Compliance Policy Properties" ma:hidden="true" ma:internalName="_ip_UnifiedCompliancePolicyProperties">
      <xsd:simpleType>
        <xsd:restriction base="dms:Note"/>
      </xsd:simpleType>
    </xsd:element>
    <xsd:element name="_ip_UnifiedCompliancePolicyUIAction" ma:index="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b27bcf2-d2a5-4921-b0b8-d8444e972c9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Status" ma:index="16" nillable="true" ma:displayName="Status" ma:format="Dropdown" ma:internalName="Status">
      <xsd:simpleType>
        <xsd:restriction base="dms:Choice">
          <xsd:enumeration value="Current"/>
          <xsd:enumeration value="Outdated"/>
          <xsd:enumeration value="WIP"/>
        </xsd:restriction>
      </xsd:simpleType>
    </xsd:element>
    <xsd:element name="Category" ma:index="17" nillable="true" ma:displayName="Category" ma:format="Dropdown" ma:internalName="Category">
      <xsd:simpleType>
        <xsd:restriction base="dms:Choice">
          <xsd:enumeration value="Analysts"/>
          <xsd:enumeration value="Budget"/>
          <xsd:enumeration value="Reporting"/>
          <xsd:enumeration value="Planning"/>
          <xsd:enumeration value="Reseach"/>
          <xsd:enumeration value="Resource"/>
          <xsd:enumeration value="Social"/>
          <xsd:enumeration value="Web"/>
        </xsd:restriction>
      </xsd:simpleType>
    </xsd:element>
    <xsd:element name="Recentasof" ma:index="18" nillable="true" ma:displayName="Recent as of" ma:format="DateOnly" ma:internalName="Recentasof">
      <xsd:simpleType>
        <xsd:restriction base="dms:DateTime"/>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22" nillable="true" ma:displayName="MediaServiceDateTaken" ma:hidden="true" ma:indexed="true" ma:internalName="MediaServiceDateTaken" ma:readOnly="true">
      <xsd:simpleType>
        <xsd:restriction base="dms:Text"/>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LengthInSeconds" ma:index="26" nillable="true" ma:displayName="MediaLengthInSeconds" ma:hidden="true" ma:internalName="MediaLengthInSeconds" ma:readOnly="true">
      <xsd:simpleType>
        <xsd:restriction base="dms:Unknown"/>
      </xsd:simpleType>
    </xsd:element>
    <xsd:element name="MediaServiceBillingMetadata" ma:index="27" nillable="true" ma:displayName="MediaServiceBillingMetadata" ma:hidden="true" ma:internalName="MediaServiceBillingMetadata" ma:readOnly="true">
      <xsd:simpleType>
        <xsd:restriction base="dms:Text"/>
      </xsd:simpleType>
    </xsd:element>
    <xsd:element name="About" ma:index="28" nillable="true" ma:displayName="About" ma:format="Dropdown" ma:internalName="About">
      <xsd:simpleType>
        <xsd:restriction base="dms:Text">
          <xsd:maxLength value="255"/>
        </xsd:restriction>
      </xsd:simpleType>
    </xsd:element>
    <xsd:element name="Notes" ma:index="29" nillable="true" ma:displayName="Notes" ma:format="Dropdown" ma:internalName="Not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ec632a0-1bd0-4125-8c6d-d2b199a1bea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7c675e44-b45a-4e38-95bd-fe3b15c6a8a8}" ma:internalName="TaxCatchAll" ma:showField="CatchAllData" ma:web="9ec632a0-1bd0-4125-8c6d-d2b199a1be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9C0084-C1B4-4C4F-8C54-60E00CA27EF7}">
  <ds:schemaRefs>
    <ds:schemaRef ds:uri="http://schemas.microsoft.com/sharepoint/v3/contenttype/forms"/>
  </ds:schemaRefs>
</ds:datastoreItem>
</file>

<file path=customXml/itemProps2.xml><?xml version="1.0" encoding="utf-8"?>
<ds:datastoreItem xmlns:ds="http://schemas.openxmlformats.org/officeDocument/2006/customXml" ds:itemID="{A63EE5F2-C9C1-43A8-8EB3-A395DDA2229D}">
  <ds:schemaRefs>
    <ds:schemaRef ds:uri="http://purl.org/dc/elements/1.1/"/>
    <ds:schemaRef ds:uri="http://schemas.microsoft.com/office/2006/metadata/properties"/>
    <ds:schemaRef ds:uri="http://purl.org/dc/terms/"/>
    <ds:schemaRef ds:uri="9ec632a0-1bd0-4125-8c6d-d2b199a1beac"/>
    <ds:schemaRef ds:uri="5b27bcf2-d2a5-4921-b0b8-d8444e972c96"/>
    <ds:schemaRef ds:uri="http://schemas.openxmlformats.org/package/2006/metadata/core-properties"/>
    <ds:schemaRef ds:uri="http://schemas.microsoft.com/office/2006/documentManagement/types"/>
    <ds:schemaRef ds:uri="http://schemas.microsoft.com/office/infopath/2007/PartnerControls"/>
    <ds:schemaRef ds:uri="http://schemas.microsoft.com/sharepoint/v3"/>
    <ds:schemaRef ds:uri="http://www.w3.org/XML/1998/namespace"/>
    <ds:schemaRef ds:uri="http://purl.org/dc/dcmitype/"/>
  </ds:schemaRefs>
</ds:datastoreItem>
</file>

<file path=customXml/itemProps3.xml><?xml version="1.0" encoding="utf-8"?>
<ds:datastoreItem xmlns:ds="http://schemas.openxmlformats.org/officeDocument/2006/customXml" ds:itemID="{DBE103FF-30E1-4429-814C-E078807E9EAD}">
  <ds:schemaRefs>
    <ds:schemaRef ds:uri="5b27bcf2-d2a5-4921-b0b8-d8444e972c96"/>
    <ds:schemaRef ds:uri="9ec632a0-1bd0-4125-8c6d-d2b199a1bea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87867195-f2b8-4ac2-b0b6-6bb73cb33afc}" enabled="1" method="Privilege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1136</TotalTime>
  <Words>2512</Words>
  <Application>Microsoft Office PowerPoint</Application>
  <PresentationFormat>Widescreen</PresentationFormat>
  <Paragraphs>251</Paragraphs>
  <Slides>19</Slides>
  <Notes>16</Notes>
  <HiddenSlides>0</HiddenSlides>
  <MMClips>3</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vt:i4>
      </vt:variant>
    </vt:vector>
  </HeadingPairs>
  <TitlesOfParts>
    <vt:vector size="31" baseType="lpstr">
      <vt:lpstr>Aptos</vt:lpstr>
      <vt:lpstr>Arial</vt:lpstr>
      <vt:lpstr>Calibri</vt:lpstr>
      <vt:lpstr>Consolas</vt:lpstr>
      <vt:lpstr>Segoe Sans Display</vt:lpstr>
      <vt:lpstr>Segoe Sans Display Semibold</vt:lpstr>
      <vt:lpstr>Segoe UI</vt:lpstr>
      <vt:lpstr>Segoe UI Semibold</vt:lpstr>
      <vt:lpstr>Segoe UI Semilight</vt:lpstr>
      <vt:lpstr>Segoe UI Variable Display Semib</vt:lpstr>
      <vt:lpstr>Wingdings</vt:lpstr>
      <vt:lpstr>MS Ignite 16:9 Template Dark</vt:lpstr>
      <vt:lpstr>PowerPoint Presentation</vt:lpstr>
      <vt:lpstr>Meet your hosts</vt:lpstr>
      <vt:lpstr>What are agents?</vt:lpstr>
      <vt:lpstr>PowerPoint Presentation</vt:lpstr>
      <vt:lpstr>PowerPoint Presentation</vt:lpstr>
      <vt:lpstr>Why WhatsApp?</vt:lpstr>
      <vt:lpstr>PowerPoint Presentation</vt:lpstr>
      <vt:lpstr>Let’s see this in action</vt:lpstr>
      <vt:lpstr>PowerPoint Presentation</vt:lpstr>
      <vt:lpstr>Scan the QR code to try it out yourself</vt:lpstr>
      <vt:lpstr>Key features</vt:lpstr>
      <vt:lpstr>How to build your own agents in Copilot Studio</vt:lpstr>
      <vt:lpstr>Connecting the dots</vt:lpstr>
      <vt:lpstr>PowerPoint Presentation</vt:lpstr>
      <vt:lpstr>PowerPoint Presentation</vt:lpstr>
      <vt:lpstr>Adaptive cards</vt:lpstr>
      <vt:lpstr>User authentication</vt:lpstr>
      <vt:lpstr>Other use cases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Ashleigh Nyazema</dc:creator>
  <cp:lastModifiedBy>Ashleigh Nyazema</cp:lastModifiedBy>
  <cp:revision>3</cp:revision>
  <dcterms:created xsi:type="dcterms:W3CDTF">2025-02-03T19:51:22Z</dcterms:created>
  <dcterms:modified xsi:type="dcterms:W3CDTF">2025-10-21T20:27:05Z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0x01010086218A59F3A1524FAB2A29160B556249</vt:lpwstr>
  </property>
  <property fmtid="{D5CDD505-2E9C-101B-9397-08002B2CF9AE}" pid="3" name="MediaServiceImageTags">
    <vt:lpwstr/>
  </property>
</Properties>
</file>